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4.svg" ContentType="image/svg+xml"/>
  <Override PartName="/ppt/media/image16.svg" ContentType="image/svg+xml"/>
  <Override PartName="/ppt/media/image18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3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3"/>
    <p:sldId id="262" r:id="rId4"/>
    <p:sldId id="267" r:id="rId5"/>
    <p:sldId id="260" r:id="rId6"/>
    <p:sldId id="265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FD0C8-9FEE-4B3C-967F-B7410B903E3B}" type="doc">
      <dgm:prSet loTypeId="urn:microsoft.com/office/officeart/2005/8/layout/venn1" loCatId="relationship" qsTypeId="urn:microsoft.com/office/officeart/2005/8/quickstyle/simple2" qsCatId="simple" csTypeId="urn:microsoft.com/office/officeart/2005/8/colors/colorful4" csCatId="colorful" phldr="1"/>
      <dgm:spPr/>
    </dgm:pt>
    <dgm:pt modelId="{3FFFFB95-9BB2-4AEA-9494-F1F4679F9ECC}">
      <dgm:prSet phldrT="[Текст]" custT="1"/>
      <dgm:spPr/>
      <dgm:t>
        <a:bodyPr/>
        <a:lstStyle/>
        <a:p>
          <a:endParaRPr lang="ru-RU" sz="2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СОЦИАЛЬНАЯ ОТВЕТСВЕННОСТЬ</a:t>
          </a:r>
        </a:p>
        <a:p>
          <a:endParaRPr lang="ru-RU" sz="1700" dirty="0"/>
        </a:p>
        <a:p>
          <a:endParaRPr lang="ru-RU" sz="1700" dirty="0"/>
        </a:p>
      </dgm:t>
    </dgm:pt>
    <dgm:pt modelId="{8F9DA07E-F866-454A-93D6-FD078E816BFA}" cxnId="{8483A9F4-A4AE-4EB5-A5C1-E4F5A180BEC5}" type="parTrans">
      <dgm:prSet/>
      <dgm:spPr/>
      <dgm:t>
        <a:bodyPr/>
        <a:lstStyle/>
        <a:p>
          <a:endParaRPr lang="ru-RU"/>
        </a:p>
      </dgm:t>
    </dgm:pt>
    <dgm:pt modelId="{0DD3FB4B-844E-436C-B199-5B895D428718}" cxnId="{8483A9F4-A4AE-4EB5-A5C1-E4F5A180BEC5}" type="sibTrans">
      <dgm:prSet/>
      <dgm:spPr/>
      <dgm:t>
        <a:bodyPr/>
        <a:lstStyle/>
        <a:p>
          <a:endParaRPr lang="ru-RU"/>
        </a:p>
      </dgm:t>
    </dgm:pt>
    <dgm:pt modelId="{98D6CE9D-28B8-4D0E-BEA5-9F44147DAED4}">
      <dgm:prSet phldrT="[Текст]"/>
      <dgm:spPr/>
      <dgm:t>
        <a:bodyPr/>
        <a:lstStyle/>
        <a:p>
          <a:pPr algn="r"/>
          <a:endParaRPr lang="ru-RU" dirty="0"/>
        </a:p>
        <a:p>
          <a:pPr algn="r"/>
          <a:endParaRPr lang="ru-RU" dirty="0"/>
        </a:p>
      </dgm:t>
    </dgm:pt>
    <dgm:pt modelId="{666E975A-E1A8-4A1D-9DB4-73E987D73376}" cxnId="{877ADA83-C788-40D4-BA22-2F76F3432925}" type="parTrans">
      <dgm:prSet/>
      <dgm:spPr/>
      <dgm:t>
        <a:bodyPr/>
        <a:lstStyle/>
        <a:p>
          <a:endParaRPr lang="ru-RU"/>
        </a:p>
      </dgm:t>
    </dgm:pt>
    <dgm:pt modelId="{68C8022C-3D26-471A-A202-DB27887290A1}" cxnId="{877ADA83-C788-40D4-BA22-2F76F3432925}" type="sibTrans">
      <dgm:prSet/>
      <dgm:spPr/>
      <dgm:t>
        <a:bodyPr/>
        <a:lstStyle/>
        <a:p>
          <a:endParaRPr lang="ru-RU"/>
        </a:p>
      </dgm:t>
    </dgm:pt>
    <dgm:pt modelId="{473A9499-5319-4BAA-8D4D-BBB47AE69AC8}">
      <dgm:prSet phldrT="[Текст]"/>
      <dgm:spPr/>
      <dgm:t>
        <a:bodyPr/>
        <a:lstStyle/>
        <a:p>
          <a:pPr algn="l"/>
          <a:endParaRPr lang="ru-RU" dirty="0"/>
        </a:p>
        <a:p>
          <a:pPr algn="l"/>
          <a:endParaRPr lang="ru-RU" dirty="0"/>
        </a:p>
      </dgm:t>
    </dgm:pt>
    <dgm:pt modelId="{59313FB1-3C50-4623-868A-D201BC226365}" cxnId="{427179DE-AA93-4A4A-8E1A-5D7CB1D2ED3B}" type="parTrans">
      <dgm:prSet/>
      <dgm:spPr/>
      <dgm:t>
        <a:bodyPr/>
        <a:lstStyle/>
        <a:p>
          <a:endParaRPr lang="ru-RU"/>
        </a:p>
      </dgm:t>
    </dgm:pt>
    <dgm:pt modelId="{B5BA23CF-4FD9-4D66-98DB-A0B97827B1CB}" cxnId="{427179DE-AA93-4A4A-8E1A-5D7CB1D2ED3B}" type="sibTrans">
      <dgm:prSet/>
      <dgm:spPr/>
      <dgm:t>
        <a:bodyPr/>
        <a:lstStyle/>
        <a:p>
          <a:endParaRPr lang="ru-RU"/>
        </a:p>
      </dgm:t>
    </dgm:pt>
    <dgm:pt modelId="{0B980575-7EF3-4301-8E78-C8CC719B7462}" type="pres">
      <dgm:prSet presAssocID="{624FD0C8-9FEE-4B3C-967F-B7410B903E3B}" presName="compositeShape" presStyleCnt="0">
        <dgm:presLayoutVars>
          <dgm:chMax val="7"/>
          <dgm:dir/>
          <dgm:resizeHandles val="exact"/>
        </dgm:presLayoutVars>
      </dgm:prSet>
      <dgm:spPr/>
    </dgm:pt>
    <dgm:pt modelId="{BCBA3213-A4B7-47CF-BDEB-C5BC476A662B}" type="pres">
      <dgm:prSet presAssocID="{3FFFFB95-9BB2-4AEA-9494-F1F4679F9ECC}" presName="circ1" presStyleLbl="vennNode1" presStyleIdx="0" presStyleCnt="3" custScaleX="113784" custScaleY="119350" custLinFactNeighborX="-3088" custLinFactNeighborY="-3542"/>
      <dgm:spPr/>
    </dgm:pt>
    <dgm:pt modelId="{44C3BE55-064C-414A-AA55-D53A19C664EF}" type="pres">
      <dgm:prSet presAssocID="{3FFFFB95-9BB2-4AEA-9494-F1F4679F9EC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5759E4A-059C-4B62-9ACB-7BD633234896}" type="pres">
      <dgm:prSet presAssocID="{98D6CE9D-28B8-4D0E-BEA5-9F44147DAED4}" presName="circ2" presStyleLbl="vennNode1" presStyleIdx="1" presStyleCnt="3" custScaleX="112987" custScaleY="110712" custLinFactNeighborX="3777" custLinFactNeighborY="-11325"/>
      <dgm:spPr/>
    </dgm:pt>
    <dgm:pt modelId="{BEADD463-F0D0-4D34-9985-BC25FF7D5C2D}" type="pres">
      <dgm:prSet presAssocID="{98D6CE9D-28B8-4D0E-BEA5-9F44147DAED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3E80198-E567-482D-B05F-451AF1843100}" type="pres">
      <dgm:prSet presAssocID="{473A9499-5319-4BAA-8D4D-BBB47AE69AC8}" presName="circ3" presStyleLbl="vennNode1" presStyleIdx="2" presStyleCnt="3" custScaleX="112171" custScaleY="111084" custLinFactNeighborX="-4405" custLinFactNeighborY="-12989"/>
      <dgm:spPr/>
    </dgm:pt>
    <dgm:pt modelId="{1F27689D-AD0F-427A-A77D-86ADD8E45268}" type="pres">
      <dgm:prSet presAssocID="{473A9499-5319-4BAA-8D4D-BBB47AE69AC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1F81B0F-4F86-4AEE-88B8-2F285E91E45E}" type="presOf" srcId="{98D6CE9D-28B8-4D0E-BEA5-9F44147DAED4}" destId="{B5759E4A-059C-4B62-9ACB-7BD633234896}" srcOrd="0" destOrd="0" presId="urn:microsoft.com/office/officeart/2005/8/layout/venn1"/>
    <dgm:cxn modelId="{0B1C9030-A53E-407A-BFD8-AD47959921E1}" type="presOf" srcId="{3FFFFB95-9BB2-4AEA-9494-F1F4679F9ECC}" destId="{BCBA3213-A4B7-47CF-BDEB-C5BC476A662B}" srcOrd="0" destOrd="0" presId="urn:microsoft.com/office/officeart/2005/8/layout/venn1"/>
    <dgm:cxn modelId="{5B489635-58C8-4E37-9E28-45B5DCA76C0A}" type="presOf" srcId="{98D6CE9D-28B8-4D0E-BEA5-9F44147DAED4}" destId="{BEADD463-F0D0-4D34-9985-BC25FF7D5C2D}" srcOrd="1" destOrd="0" presId="urn:microsoft.com/office/officeart/2005/8/layout/venn1"/>
    <dgm:cxn modelId="{3C468639-50E9-4B14-BEB0-7FD8E64AB023}" type="presOf" srcId="{473A9499-5319-4BAA-8D4D-BBB47AE69AC8}" destId="{1F27689D-AD0F-427A-A77D-86ADD8E45268}" srcOrd="1" destOrd="0" presId="urn:microsoft.com/office/officeart/2005/8/layout/venn1"/>
    <dgm:cxn modelId="{84E2345E-191C-4692-BF96-7947C22566A6}" type="presOf" srcId="{624FD0C8-9FEE-4B3C-967F-B7410B903E3B}" destId="{0B980575-7EF3-4301-8E78-C8CC719B7462}" srcOrd="0" destOrd="0" presId="urn:microsoft.com/office/officeart/2005/8/layout/venn1"/>
    <dgm:cxn modelId="{877ADA83-C788-40D4-BA22-2F76F3432925}" srcId="{624FD0C8-9FEE-4B3C-967F-B7410B903E3B}" destId="{98D6CE9D-28B8-4D0E-BEA5-9F44147DAED4}" srcOrd="1" destOrd="0" parTransId="{666E975A-E1A8-4A1D-9DB4-73E987D73376}" sibTransId="{68C8022C-3D26-471A-A202-DB27887290A1}"/>
    <dgm:cxn modelId="{089C33AA-CBD0-4896-B94E-C244681EDA98}" type="presOf" srcId="{3FFFFB95-9BB2-4AEA-9494-F1F4679F9ECC}" destId="{44C3BE55-064C-414A-AA55-D53A19C664EF}" srcOrd="1" destOrd="0" presId="urn:microsoft.com/office/officeart/2005/8/layout/venn1"/>
    <dgm:cxn modelId="{6EC230C9-611D-4CE8-9523-12212F14DB7E}" type="presOf" srcId="{473A9499-5319-4BAA-8D4D-BBB47AE69AC8}" destId="{D3E80198-E567-482D-B05F-451AF1843100}" srcOrd="0" destOrd="0" presId="urn:microsoft.com/office/officeart/2005/8/layout/venn1"/>
    <dgm:cxn modelId="{427179DE-AA93-4A4A-8E1A-5D7CB1D2ED3B}" srcId="{624FD0C8-9FEE-4B3C-967F-B7410B903E3B}" destId="{473A9499-5319-4BAA-8D4D-BBB47AE69AC8}" srcOrd="2" destOrd="0" parTransId="{59313FB1-3C50-4623-868A-D201BC226365}" sibTransId="{B5BA23CF-4FD9-4D66-98DB-A0B97827B1CB}"/>
    <dgm:cxn modelId="{8483A9F4-A4AE-4EB5-A5C1-E4F5A180BEC5}" srcId="{624FD0C8-9FEE-4B3C-967F-B7410B903E3B}" destId="{3FFFFB95-9BB2-4AEA-9494-F1F4679F9ECC}" srcOrd="0" destOrd="0" parTransId="{8F9DA07E-F866-454A-93D6-FD078E816BFA}" sibTransId="{0DD3FB4B-844E-436C-B199-5B895D428718}"/>
    <dgm:cxn modelId="{6DF99357-A845-420C-8074-FD91A60E69DF}" type="presParOf" srcId="{0B980575-7EF3-4301-8E78-C8CC719B7462}" destId="{BCBA3213-A4B7-47CF-BDEB-C5BC476A662B}" srcOrd="0" destOrd="0" presId="urn:microsoft.com/office/officeart/2005/8/layout/venn1"/>
    <dgm:cxn modelId="{270BC7EC-8C57-40D1-9292-A5B3CB3CE3E8}" type="presParOf" srcId="{0B980575-7EF3-4301-8E78-C8CC719B7462}" destId="{44C3BE55-064C-414A-AA55-D53A19C664EF}" srcOrd="1" destOrd="0" presId="urn:microsoft.com/office/officeart/2005/8/layout/venn1"/>
    <dgm:cxn modelId="{CBD4DAAD-10D7-4817-A673-08F628CA7CF9}" type="presParOf" srcId="{0B980575-7EF3-4301-8E78-C8CC719B7462}" destId="{B5759E4A-059C-4B62-9ACB-7BD633234896}" srcOrd="2" destOrd="0" presId="urn:microsoft.com/office/officeart/2005/8/layout/venn1"/>
    <dgm:cxn modelId="{C744B773-58D6-4B6A-AD3D-4E44B0F4501B}" type="presParOf" srcId="{0B980575-7EF3-4301-8E78-C8CC719B7462}" destId="{BEADD463-F0D0-4D34-9985-BC25FF7D5C2D}" srcOrd="3" destOrd="0" presId="urn:microsoft.com/office/officeart/2005/8/layout/venn1"/>
    <dgm:cxn modelId="{BA3F73D8-5215-408A-912D-0678C3694534}" type="presParOf" srcId="{0B980575-7EF3-4301-8E78-C8CC719B7462}" destId="{D3E80198-E567-482D-B05F-451AF1843100}" srcOrd="4" destOrd="0" presId="urn:microsoft.com/office/officeart/2005/8/layout/venn1"/>
    <dgm:cxn modelId="{A662A8F4-9F26-444F-B9A5-C7F351CA3389}" type="presParOf" srcId="{0B980575-7EF3-4301-8E78-C8CC719B7462}" destId="{1F27689D-AD0F-427A-A77D-86ADD8E4526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5618815" cy="5618815"/>
        <a:chOff x="0" y="0"/>
        <a:chExt cx="5618815" cy="5618815"/>
      </a:xfrm>
    </dsp:grpSpPr>
    <dsp:sp modelId="{BCBA3213-A4B7-47CF-BDEB-C5BC476A662B}">
      <dsp:nvSpPr>
        <dsp:cNvPr id="3" name="Овал 2"/>
        <dsp:cNvSpPr/>
      </dsp:nvSpPr>
      <dsp:spPr bwMode="white">
        <a:xfrm>
          <a:off x="1402300" y="0"/>
          <a:ext cx="3371289" cy="3371289"/>
        </a:xfrm>
        <a:prstGeom prst="ellipse">
          <a:avLst/>
        </a:prstGeom>
      </dsp:spPr>
      <dsp:style>
        <a:lnRef idx="3">
          <a:schemeClr val="lt1"/>
        </a:lnRef>
        <a:fillRef idx="1">
          <a:schemeClr val="accent4">
            <a:alpha val="5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0" tIns="0" rIns="0" bIns="0" anchor="ctr"/>
        <a:lstStyle>
          <a:lvl1pPr algn="ctr">
            <a:defRPr sz="4900"/>
          </a:lvl1pPr>
          <a:lvl2pPr marL="285750" indent="-285750" algn="ctr">
            <a:defRPr sz="3800"/>
          </a:lvl2pPr>
          <a:lvl3pPr marL="571500" indent="-285750" algn="ctr">
            <a:defRPr sz="3800"/>
          </a:lvl3pPr>
          <a:lvl4pPr marL="857250" indent="-285750" algn="ctr">
            <a:defRPr sz="3800"/>
          </a:lvl4pPr>
          <a:lvl5pPr marL="1143000" indent="-285750" algn="ctr">
            <a:defRPr sz="3800"/>
          </a:lvl5pPr>
          <a:lvl6pPr marL="1428750" indent="-285750" algn="ctr">
            <a:defRPr sz="3800"/>
          </a:lvl6pPr>
          <a:lvl7pPr marL="1714500" indent="-285750" algn="ctr">
            <a:defRPr sz="3800"/>
          </a:lvl7pPr>
          <a:lvl8pPr marL="2000250" indent="-285750" algn="ctr">
            <a:defRPr sz="3800"/>
          </a:lvl8pPr>
          <a:lvl9pPr marL="2286000" indent="-285750" algn="ctr">
            <a:defRPr sz="3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СОЦИАЛЬНАЯ ОТВЕТСВЕННОСТЬ</a:t>
          </a:r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700" dirty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700" dirty="0">
            <a:solidFill>
              <a:schemeClr val="tx1"/>
            </a:solidFill>
          </a:endParaRPr>
        </a:p>
      </dsp:txBody>
      <dsp:txXfrm>
        <a:off x="1402300" y="0"/>
        <a:ext cx="3371289" cy="3371289"/>
      </dsp:txXfrm>
    </dsp:sp>
    <dsp:sp modelId="{B5759E4A-059C-4B62-9ACB-7BD633234896}">
      <dsp:nvSpPr>
        <dsp:cNvPr id="4" name="Овал 3"/>
        <dsp:cNvSpPr/>
      </dsp:nvSpPr>
      <dsp:spPr bwMode="white">
        <a:xfrm>
          <a:off x="2822965" y="1832433"/>
          <a:ext cx="3371289" cy="3371289"/>
        </a:xfrm>
        <a:prstGeom prst="ellipse">
          <a:avLst/>
        </a:prstGeom>
      </dsp:spPr>
      <dsp:style>
        <a:lnRef idx="3">
          <a:schemeClr val="lt1"/>
        </a:lnRef>
        <a:fillRef idx="1">
          <a:schemeClr val="accent4">
            <a:alpha val="50000"/>
            <a:hueOff val="4890000"/>
            <a:satOff val="-20391"/>
            <a:lumOff val="4706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0" tIns="0" rIns="0" bIns="0" anchor="ctr"/>
        <a:lstStyle>
          <a:lvl1pPr algn="ctr">
            <a:defRPr sz="4900"/>
          </a:lvl1pPr>
          <a:lvl2pPr marL="285750" indent="-285750" algn="ctr">
            <a:defRPr sz="3800"/>
          </a:lvl2pPr>
          <a:lvl3pPr marL="571500" indent="-285750" algn="ctr">
            <a:defRPr sz="3800"/>
          </a:lvl3pPr>
          <a:lvl4pPr marL="857250" indent="-285750" algn="ctr">
            <a:defRPr sz="3800"/>
          </a:lvl4pPr>
          <a:lvl5pPr marL="1143000" indent="-285750" algn="ctr">
            <a:defRPr sz="3800"/>
          </a:lvl5pPr>
          <a:lvl6pPr marL="1428750" indent="-285750" algn="ctr">
            <a:defRPr sz="3800"/>
          </a:lvl6pPr>
          <a:lvl7pPr marL="1714500" indent="-285750" algn="ctr">
            <a:defRPr sz="3800"/>
          </a:lvl7pPr>
          <a:lvl8pPr marL="2000250" indent="-285750" algn="ctr">
            <a:defRPr sz="3800"/>
          </a:lvl8pPr>
          <a:lvl9pPr marL="2286000" indent="-285750" algn="ctr">
            <a:defRPr sz="3800"/>
          </a:lvl9pPr>
        </a:lstStyle>
        <a:p>
          <a:pPr lvl="0" algn="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</a:endParaRPr>
        </a:p>
        <a:p>
          <a:pPr lvl="0" algn="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</a:endParaRPr>
        </a:p>
      </dsp:txBody>
      <dsp:txXfrm>
        <a:off x="2822965" y="1832433"/>
        <a:ext cx="3371289" cy="3371289"/>
      </dsp:txXfrm>
    </dsp:sp>
    <dsp:sp modelId="{D3E80198-E567-482D-B05F-451AF1843100}">
      <dsp:nvSpPr>
        <dsp:cNvPr id="5" name="Овал 4"/>
        <dsp:cNvSpPr/>
      </dsp:nvSpPr>
      <dsp:spPr bwMode="white">
        <a:xfrm>
          <a:off x="144929" y="1783087"/>
          <a:ext cx="3371289" cy="3371289"/>
        </a:xfrm>
        <a:prstGeom prst="ellipse">
          <a:avLst/>
        </a:prstGeom>
      </dsp:spPr>
      <dsp:style>
        <a:lnRef idx="3">
          <a:schemeClr val="lt1"/>
        </a:lnRef>
        <a:fillRef idx="1">
          <a:schemeClr val="accent4">
            <a:alpha val="50000"/>
            <a:hueOff val="9780000"/>
            <a:satOff val="-40783"/>
            <a:lumOff val="9412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0" tIns="0" rIns="0" bIns="0" anchor="ctr"/>
        <a:lstStyle>
          <a:lvl1pPr algn="ctr">
            <a:defRPr sz="4900"/>
          </a:lvl1pPr>
          <a:lvl2pPr marL="285750" indent="-285750" algn="ctr">
            <a:defRPr sz="3800"/>
          </a:lvl2pPr>
          <a:lvl3pPr marL="571500" indent="-285750" algn="ctr">
            <a:defRPr sz="3800"/>
          </a:lvl3pPr>
          <a:lvl4pPr marL="857250" indent="-285750" algn="ctr">
            <a:defRPr sz="3800"/>
          </a:lvl4pPr>
          <a:lvl5pPr marL="1143000" indent="-285750" algn="ctr">
            <a:defRPr sz="3800"/>
          </a:lvl5pPr>
          <a:lvl6pPr marL="1428750" indent="-285750" algn="ctr">
            <a:defRPr sz="3800"/>
          </a:lvl6pPr>
          <a:lvl7pPr marL="1714500" indent="-285750" algn="ctr">
            <a:defRPr sz="3800"/>
          </a:lvl7pPr>
          <a:lvl8pPr marL="2000250" indent="-285750" algn="ctr">
            <a:defRPr sz="3800"/>
          </a:lvl8pPr>
          <a:lvl9pPr marL="2286000" indent="-285750" algn="ctr">
            <a:defRPr sz="38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</a:endParaRPr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</a:endParaRPr>
        </a:p>
      </dsp:txBody>
      <dsp:txXfrm>
        <a:off x="144929" y="1783087"/>
        <a:ext cx="3371289" cy="337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B6FE0-2263-4FB6-9ECB-10810BF16775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FFC7B-630B-4029-A7C7-20CB259A5F9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ED8-7052-4DA3-A663-E0EF127660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25E1-7BF7-475B-8889-A422EE5EA7D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ED8-7052-4DA3-A663-E0EF127660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25E1-7BF7-475B-8889-A422EE5EA7D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ED8-7052-4DA3-A663-E0EF127660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25E1-7BF7-475B-8889-A422EE5EA7D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ED8-7052-4DA3-A663-E0EF127660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25E1-7BF7-475B-8889-A422EE5EA7D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ED8-7052-4DA3-A663-E0EF127660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25E1-7BF7-475B-8889-A422EE5EA7D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ED8-7052-4DA3-A663-E0EF1276601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25E1-7BF7-475B-8889-A422EE5EA7D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ED8-7052-4DA3-A663-E0EF1276601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25E1-7BF7-475B-8889-A422EE5EA7D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ED8-7052-4DA3-A663-E0EF1276601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25E1-7BF7-475B-8889-A422EE5EA7D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ED8-7052-4DA3-A663-E0EF1276601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25E1-7BF7-475B-8889-A422EE5EA7D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ED8-7052-4DA3-A663-E0EF1276601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25E1-7BF7-475B-8889-A422EE5EA7D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ED8-7052-4DA3-A663-E0EF1276601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25E1-7BF7-475B-8889-A422EE5EA7D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DEED8-7052-4DA3-A663-E0EF127660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E25E1-7BF7-475B-8889-A422EE5EA7D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.png"/><Relationship Id="rId7" Type="http://schemas.openxmlformats.org/officeDocument/2006/relationships/image" Target="../media/image19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svg"/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32" y="963449"/>
            <a:ext cx="5528015" cy="3387497"/>
          </a:xfrm>
        </p:spPr>
        <p:txBody>
          <a:bodyPr anchor="b">
            <a:noAutofit/>
          </a:bodyPr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+mn-lt"/>
              </a:rPr>
              <a:t>РЕСУРСЫ</a:t>
            </a:r>
            <a:br>
              <a:rPr lang="ru-RU" sz="4000" b="1" dirty="0">
                <a:solidFill>
                  <a:srgbClr val="FFFFFF"/>
                </a:solidFill>
                <a:latin typeface="+mn-lt"/>
              </a:rPr>
            </a:br>
            <a:r>
              <a:rPr lang="ru-RU" sz="4000" b="1" dirty="0">
                <a:solidFill>
                  <a:srgbClr val="FFFFFF"/>
                </a:solidFill>
                <a:latin typeface="+mn-lt"/>
              </a:rPr>
              <a:t>региональной системы образования для достижения устойчивого развития </a:t>
            </a:r>
            <a:br>
              <a:rPr lang="ru-RU" sz="4000" b="1" dirty="0">
                <a:solidFill>
                  <a:srgbClr val="FFFFFF"/>
                </a:solidFill>
                <a:latin typeface="+mn-lt"/>
              </a:rPr>
            </a:br>
            <a:r>
              <a:rPr lang="ru-RU" sz="4000" b="1" dirty="0">
                <a:solidFill>
                  <a:srgbClr val="FFFFFF"/>
                </a:solidFill>
                <a:latin typeface="+mn-lt"/>
              </a:rPr>
              <a:t>СМОЛЕНСКОЙ ОБЛАСТИ</a:t>
            </a:r>
            <a:endParaRPr lang="ru-RU" sz="4000" dirty="0">
              <a:solidFill>
                <a:srgbClr val="FFFFFF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710735" y="787991"/>
            <a:ext cx="6399901" cy="6171677"/>
            <a:chOff x="-1" y="2249635"/>
            <a:chExt cx="4719260" cy="4804992"/>
          </a:xfrm>
        </p:grpSpPr>
        <p:graphicFrame>
          <p:nvGraphicFramePr>
            <p:cNvPr id="9" name="Схема 8"/>
            <p:cNvGraphicFramePr/>
            <p:nvPr/>
          </p:nvGraphicFramePr>
          <p:xfrm>
            <a:off x="-1" y="2680069"/>
            <a:ext cx="4689009" cy="43745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" r:lo="rId2" r:qs="rId3" r:cs="rId4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2970066" y="2249635"/>
              <a:ext cx="1749193" cy="742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УСТОЙЧИВОЕ РАЗВИТИЕ</a:t>
              </a:r>
              <a:endPara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55" y="5332710"/>
              <a:ext cx="2154396" cy="599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ЭКОНОМИЧЕСКИЙ РОСТ</a:t>
              </a:r>
              <a:endPara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28707" y="5323451"/>
              <a:ext cx="2260301" cy="599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ЭКОЛОГИЧЕСКОЕ РАВНОВЕСИЕ</a:t>
              </a:r>
              <a:endPara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Объект 2"/>
          <p:cNvSpPr txBox="1"/>
          <p:nvPr/>
        </p:nvSpPr>
        <p:spPr>
          <a:xfrm>
            <a:off x="1726114" y="6004665"/>
            <a:ext cx="2196450" cy="70337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</a:rPr>
              <a:t>СМОЛЕНСК, 2023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9146977" y="1870368"/>
            <a:ext cx="1730375" cy="20713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610" y="250190"/>
            <a:ext cx="1403350" cy="1169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243" y="294538"/>
            <a:ext cx="11732646" cy="98750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МОДЕРНИЗАЦИЯ СЕТИ ОБРАЗОВАТЕЛЬНЫХ ОРГАНИЗАЦИЙ</a:t>
            </a:r>
            <a:endParaRPr lang="ru-RU" sz="4000" b="1" dirty="0">
              <a:solidFill>
                <a:srgbClr val="FF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640" y="1781667"/>
            <a:ext cx="10818250" cy="1597433"/>
          </a:xfrm>
          <a:ln>
            <a:solidFill>
              <a:srgbClr val="0070C0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100 % </a:t>
            </a:r>
            <a:r>
              <a:rPr lang="ru-RU" sz="2000" dirty="0"/>
              <a:t>доступность дошкольного образования 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>
                <a:effectLst/>
                <a:ea typeface="Calibri" panose="020F0502020204030204" pitchFamily="34" charset="0"/>
              </a:rPr>
              <a:t>2021 год </a:t>
            </a:r>
            <a:r>
              <a:rPr lang="ru-RU" sz="2000" dirty="0">
                <a:effectLst/>
                <a:ea typeface="Calibri" panose="020F0502020204030204" pitchFamily="34" charset="0"/>
              </a:rPr>
              <a:t>– открыты </a:t>
            </a:r>
            <a:r>
              <a:rPr lang="ru-RU" sz="2000" b="1" dirty="0">
                <a:effectLst/>
                <a:ea typeface="Calibri" panose="020F0502020204030204" pitchFamily="34" charset="0"/>
              </a:rPr>
              <a:t>2</a:t>
            </a:r>
            <a:r>
              <a:rPr lang="ru-RU" sz="2000" dirty="0">
                <a:effectLst/>
                <a:ea typeface="Calibri" panose="020F0502020204030204" pitchFamily="34" charset="0"/>
              </a:rPr>
              <a:t> детских сада </a:t>
            </a:r>
            <a:r>
              <a:rPr lang="ru-RU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на 150 мест и на 110 мест</a:t>
            </a:r>
            <a:r>
              <a:rPr lang="ru-RU" sz="2000" dirty="0">
                <a:effectLst/>
                <a:ea typeface="Calibri" panose="020F0502020204030204" pitchFamily="34" charset="0"/>
              </a:rPr>
              <a:t>. </a:t>
            </a:r>
            <a:endParaRPr lang="ru-RU" sz="20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effectLst/>
                <a:ea typeface="Calibri" panose="020F0502020204030204" pitchFamily="34" charset="0"/>
              </a:rPr>
              <a:t>2021 год  </a:t>
            </a:r>
            <a:r>
              <a:rPr lang="ru-RU" sz="2000" dirty="0">
                <a:effectLst/>
                <a:ea typeface="Calibri" panose="020F0502020204030204" pitchFamily="34" charset="0"/>
              </a:rPr>
              <a:t>- принятие в муниципальную собственность города Смоленска детского сада на 80 мест</a:t>
            </a:r>
            <a:endParaRPr lang="ru-RU" sz="2000" dirty="0"/>
          </a:p>
        </p:txBody>
      </p:sp>
      <p:pic>
        <p:nvPicPr>
          <p:cNvPr id="7" name="Рисунок 6" descr="Лошадка-качалка контур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92436" y="2296092"/>
            <a:ext cx="848202" cy="848202"/>
          </a:xfrm>
          <a:prstGeom prst="rect">
            <a:avLst/>
          </a:prstGeom>
        </p:spPr>
      </p:pic>
      <p:pic>
        <p:nvPicPr>
          <p:cNvPr id="11" name="Рисунок 10" descr="Рюкзак контур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389" y="3689694"/>
            <a:ext cx="873249" cy="873249"/>
          </a:xfrm>
          <a:prstGeom prst="rect">
            <a:avLst/>
          </a:prstGeom>
        </p:spPr>
      </p:pic>
      <p:sp>
        <p:nvSpPr>
          <p:cNvPr id="13" name="Объект 2"/>
          <p:cNvSpPr txBox="1"/>
          <p:nvPr/>
        </p:nvSpPr>
        <p:spPr>
          <a:xfrm>
            <a:off x="1140639" y="4984584"/>
            <a:ext cx="10818250" cy="70337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ea typeface="Calibri" panose="020F0502020204030204" pitchFamily="34" charset="0"/>
              </a:rPr>
              <a:t>2019-2023 </a:t>
            </a:r>
            <a:r>
              <a:rPr lang="ru-RU" sz="2000" dirty="0">
                <a:ea typeface="Calibri" panose="020F0502020204030204" pitchFamily="34" charset="0"/>
              </a:rPr>
              <a:t>создано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>798 мест </a:t>
            </a:r>
            <a:r>
              <a:rPr lang="ru-RU" sz="2000" dirty="0">
                <a:ea typeface="Calibri" panose="020F0502020204030204" pitchFamily="34" charset="0"/>
              </a:rPr>
              <a:t>в системе дополнительного образования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7" name="Рисунок 16" descr="Малярная кисть контур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436" y="4965927"/>
            <a:ext cx="782004" cy="782004"/>
          </a:xfrm>
          <a:prstGeom prst="rect">
            <a:avLst/>
          </a:prstGeom>
        </p:spPr>
      </p:pic>
      <p:sp>
        <p:nvSpPr>
          <p:cNvPr id="18" name="Объект 2"/>
          <p:cNvSpPr txBox="1"/>
          <p:nvPr/>
        </p:nvSpPr>
        <p:spPr>
          <a:xfrm>
            <a:off x="1140639" y="3252914"/>
            <a:ext cx="10818250" cy="159743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ea typeface="Calibri" panose="020F0502020204030204" pitchFamily="34" charset="0"/>
              </a:rPr>
              <a:t>2023 год </a:t>
            </a:r>
            <a:r>
              <a:rPr lang="ru-RU" sz="2000" dirty="0">
                <a:ea typeface="Calibri" panose="020F0502020204030204" pitchFamily="34" charset="0"/>
              </a:rPr>
              <a:t>завершается строительство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>школы на 1100 мест </a:t>
            </a:r>
            <a:r>
              <a:rPr lang="ru-RU" sz="2000" dirty="0">
                <a:ea typeface="Calibri" panose="020F0502020204030204" pitchFamily="34" charset="0"/>
              </a:rPr>
              <a:t>в микрорайоне Соловьиной роще</a:t>
            </a:r>
            <a:endParaRPr lang="ru-RU" sz="2000" dirty="0"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ea typeface="Calibri" panose="020F0502020204030204" pitchFamily="34" charset="0"/>
              </a:rPr>
              <a:t>2023 год </a:t>
            </a:r>
            <a:r>
              <a:rPr lang="ru-RU" sz="2000" dirty="0">
                <a:ea typeface="Calibri" panose="020F0502020204030204" pitchFamily="34" charset="0"/>
              </a:rPr>
              <a:t>начало строительства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>школы на 1000 мест</a:t>
            </a:r>
            <a:r>
              <a:rPr lang="ru-RU" sz="2000" dirty="0">
                <a:ea typeface="Calibri" panose="020F0502020204030204" pitchFamily="34" charset="0"/>
              </a:rPr>
              <a:t> в микрорайоне Королевка </a:t>
            </a:r>
            <a:endParaRPr lang="ru-RU" sz="2000" dirty="0"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/>
              <a:t>2021-2023 гг. </a:t>
            </a:r>
            <a:r>
              <a:rPr lang="ru-RU" sz="2000" dirty="0"/>
              <a:t>проведены капитальные и текущие </a:t>
            </a:r>
            <a:r>
              <a:rPr lang="ru-RU" sz="2400" b="1" dirty="0">
                <a:solidFill>
                  <a:srgbClr val="C00000"/>
                </a:solidFill>
              </a:rPr>
              <a:t>ремонты 61 здания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" name="Рисунок 19" descr="Школа контур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6239" y="5772765"/>
            <a:ext cx="848201" cy="848201"/>
          </a:xfrm>
          <a:prstGeom prst="rect">
            <a:avLst/>
          </a:prstGeom>
        </p:spPr>
      </p:pic>
      <p:sp>
        <p:nvSpPr>
          <p:cNvPr id="21" name="Объект 2"/>
          <p:cNvSpPr txBox="1"/>
          <p:nvPr/>
        </p:nvSpPr>
        <p:spPr>
          <a:xfrm>
            <a:off x="1140639" y="5907851"/>
            <a:ext cx="10818250" cy="70337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ea typeface="Calibri" panose="020F0502020204030204" pitchFamily="34" charset="0"/>
              </a:rPr>
              <a:t>2020-2022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>5 школ для детей с ОВЗ </a:t>
            </a:r>
            <a:r>
              <a:rPr lang="ru-RU" sz="2000" dirty="0">
                <a:ea typeface="Calibri" panose="020F0502020204030204" pitchFamily="34" charset="0"/>
              </a:rPr>
              <a:t>обновили материально-техническую базу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19" y="218119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ИНФРАСТРУКТУРА</a:t>
            </a:r>
            <a:endParaRPr lang="ru-RU" sz="4000" dirty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20" y="2084851"/>
            <a:ext cx="2020401" cy="176822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81" y="4976819"/>
            <a:ext cx="2060879" cy="154160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08" y="610248"/>
            <a:ext cx="6313881" cy="619898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142591" y="4460390"/>
            <a:ext cx="2536989" cy="2190789"/>
            <a:chOff x="6856943" y="3345292"/>
            <a:chExt cx="1902742" cy="1643092"/>
          </a:xfrm>
        </p:grpSpPr>
        <p:sp>
          <p:nvSpPr>
            <p:cNvPr id="9" name="Скругленный прямоугольник 128"/>
            <p:cNvSpPr/>
            <p:nvPr/>
          </p:nvSpPr>
          <p:spPr>
            <a:xfrm>
              <a:off x="6856943" y="3345292"/>
              <a:ext cx="1902742" cy="16430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27028" y="4031839"/>
              <a:ext cx="1239763" cy="223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5" dirty="0">
                  <a:latin typeface="Akrobat" pitchFamily="50" charset="-52"/>
                </a:rPr>
                <a:t>- </a:t>
              </a:r>
              <a:r>
                <a:rPr lang="ru-RU" sz="1335" dirty="0">
                  <a:latin typeface="Akrobat" pitchFamily="50" charset="-52"/>
                </a:rPr>
                <a:t>Спортивные клубы</a:t>
              </a:r>
              <a:endParaRPr lang="ru-RU" sz="1335" dirty="0">
                <a:latin typeface="Akrobat" pitchFamily="50" charset="-52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078278" y="4076838"/>
              <a:ext cx="180000" cy="1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7067414" y="3465106"/>
              <a:ext cx="204063" cy="204063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9075" y="3465106"/>
              <a:ext cx="842202" cy="223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5" dirty="0">
                  <a:latin typeface="Akrobat" pitchFamily="50" charset="-52"/>
                </a:rPr>
                <a:t>- </a:t>
              </a:r>
              <a:r>
                <a:rPr lang="ru-RU" sz="1335" dirty="0">
                  <a:latin typeface="Akrobat" pitchFamily="50" charset="-52"/>
                </a:rPr>
                <a:t>Точки роста</a:t>
              </a:r>
              <a:endParaRPr lang="ru-RU" sz="1335" dirty="0">
                <a:latin typeface="Akrobat" pitchFamily="50" charset="-52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7071349" y="3775665"/>
              <a:ext cx="205200" cy="205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30608" y="3742873"/>
              <a:ext cx="948962" cy="223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5" dirty="0">
                  <a:latin typeface="Akrobat" pitchFamily="50" charset="-52"/>
                </a:rPr>
                <a:t>- </a:t>
              </a:r>
              <a:r>
                <a:rPr lang="ru-RU" sz="1335" dirty="0" err="1">
                  <a:latin typeface="Akrobat" pitchFamily="50" charset="-52"/>
                </a:rPr>
                <a:t>Кванториумы</a:t>
              </a:r>
              <a:endParaRPr lang="ru-RU" sz="1335" dirty="0">
                <a:latin typeface="Akrobat" pitchFamily="50" charset="-52"/>
              </a:endParaRPr>
            </a:p>
          </p:txBody>
        </p:sp>
        <p:sp>
          <p:nvSpPr>
            <p:cNvPr id="20" name="Шестиугольник 19"/>
            <p:cNvSpPr/>
            <p:nvPr/>
          </p:nvSpPr>
          <p:spPr>
            <a:xfrm>
              <a:off x="7071349" y="4366753"/>
              <a:ext cx="216000" cy="205200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28273" y="4351210"/>
              <a:ext cx="584632" cy="223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5" dirty="0">
                  <a:latin typeface="Akrobat" pitchFamily="50" charset="-52"/>
                </a:rPr>
                <a:t>- </a:t>
              </a:r>
              <a:r>
                <a:rPr lang="ru-RU" sz="1335" dirty="0">
                  <a:latin typeface="Akrobat" pitchFamily="50" charset="-52"/>
                </a:rPr>
                <a:t>Театры</a:t>
              </a:r>
              <a:endParaRPr lang="ru-RU" sz="1335" dirty="0">
                <a:latin typeface="Akrobat" pitchFamily="50" charset="-5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23940" y="4642595"/>
              <a:ext cx="561692" cy="223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5" dirty="0">
                  <a:latin typeface="Akrobat" pitchFamily="50" charset="-52"/>
                </a:rPr>
                <a:t>- </a:t>
              </a:r>
              <a:r>
                <a:rPr lang="ru-RU" sz="1335" dirty="0">
                  <a:latin typeface="Akrobat" pitchFamily="50" charset="-52"/>
                </a:rPr>
                <a:t>Музеи</a:t>
              </a:r>
              <a:endParaRPr lang="ru-RU" sz="1335" dirty="0">
                <a:latin typeface="Akrobat" pitchFamily="50" charset="-52"/>
              </a:endParaRPr>
            </a:p>
          </p:txBody>
        </p:sp>
        <p:sp>
          <p:nvSpPr>
            <p:cNvPr id="23" name="Ромб 22"/>
            <p:cNvSpPr/>
            <p:nvPr/>
          </p:nvSpPr>
          <p:spPr>
            <a:xfrm>
              <a:off x="7053110" y="4649859"/>
              <a:ext cx="252000" cy="252000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025245" y="1389316"/>
            <a:ext cx="479362" cy="519193"/>
            <a:chOff x="1943616" y="3112722"/>
            <a:chExt cx="653699" cy="70801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84968" y="3115568"/>
              <a:ext cx="179998" cy="17999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7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>
              <a:off x="1943616" y="3112722"/>
              <a:ext cx="204065" cy="204063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4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7" name="Шестиугольник 26"/>
            <p:cNvSpPr/>
            <p:nvPr/>
          </p:nvSpPr>
          <p:spPr>
            <a:xfrm>
              <a:off x="1997068" y="3607417"/>
              <a:ext cx="216001" cy="205199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6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8" name="Ромб 27"/>
            <p:cNvSpPr/>
            <p:nvPr/>
          </p:nvSpPr>
          <p:spPr>
            <a:xfrm>
              <a:off x="2345316" y="3568738"/>
              <a:ext cx="251999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6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467401" y="3128906"/>
            <a:ext cx="816147" cy="196855"/>
            <a:chOff x="2032368" y="3490451"/>
            <a:chExt cx="1112968" cy="26844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326493" y="3547075"/>
              <a:ext cx="180000" cy="180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2032368" y="3525214"/>
              <a:ext cx="205201" cy="205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2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32" name="Шестиугольник 31"/>
            <p:cNvSpPr/>
            <p:nvPr/>
          </p:nvSpPr>
          <p:spPr>
            <a:xfrm>
              <a:off x="2591045" y="3530300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33" name="Ромб 32"/>
            <p:cNvSpPr/>
            <p:nvPr/>
          </p:nvSpPr>
          <p:spPr>
            <a:xfrm>
              <a:off x="2847076" y="3490451"/>
              <a:ext cx="298260" cy="268448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486418" y="5336480"/>
            <a:ext cx="1016057" cy="184793"/>
            <a:chOff x="1759753" y="3506899"/>
            <a:chExt cx="1385583" cy="2520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326493" y="3547075"/>
              <a:ext cx="180000" cy="180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4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36" name="Равнобедренный треугольник 35"/>
            <p:cNvSpPr/>
            <p:nvPr/>
          </p:nvSpPr>
          <p:spPr>
            <a:xfrm>
              <a:off x="1759753" y="3539527"/>
              <a:ext cx="204064" cy="204064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4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2031855" y="3549665"/>
              <a:ext cx="205200" cy="2052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1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38" name="Шестиугольник 37"/>
            <p:cNvSpPr/>
            <p:nvPr/>
          </p:nvSpPr>
          <p:spPr>
            <a:xfrm>
              <a:off x="2591045" y="3530300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5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39" name="Ромб 38"/>
            <p:cNvSpPr/>
            <p:nvPr/>
          </p:nvSpPr>
          <p:spPr>
            <a:xfrm>
              <a:off x="2893336" y="3506899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4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571674" y="2245227"/>
            <a:ext cx="404146" cy="381708"/>
            <a:chOff x="1849017" y="3514750"/>
            <a:chExt cx="551128" cy="52053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2190579" y="3530333"/>
              <a:ext cx="180000" cy="17999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9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>
              <a:off x="1849017" y="3514750"/>
              <a:ext cx="204064" cy="193409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6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43" name="Шестиугольник 42"/>
            <p:cNvSpPr/>
            <p:nvPr/>
          </p:nvSpPr>
          <p:spPr>
            <a:xfrm>
              <a:off x="1885321" y="3806681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44" name="Ромб 43"/>
            <p:cNvSpPr/>
            <p:nvPr/>
          </p:nvSpPr>
          <p:spPr>
            <a:xfrm>
              <a:off x="2148145" y="3783280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3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701133" y="2912861"/>
            <a:ext cx="600463" cy="401675"/>
            <a:chOff x="2326493" y="3211141"/>
            <a:chExt cx="818843" cy="547758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2326493" y="3547075"/>
              <a:ext cx="180000" cy="180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>
              <a:off x="2609280" y="3211141"/>
              <a:ext cx="204064" cy="204064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5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48" name="Шестиугольник 47"/>
            <p:cNvSpPr/>
            <p:nvPr/>
          </p:nvSpPr>
          <p:spPr>
            <a:xfrm>
              <a:off x="2591045" y="3530300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49" name="Ромб 48"/>
            <p:cNvSpPr/>
            <p:nvPr/>
          </p:nvSpPr>
          <p:spPr>
            <a:xfrm>
              <a:off x="2893336" y="3506899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3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552687" y="2944114"/>
            <a:ext cx="869920" cy="184793"/>
            <a:chOff x="1959038" y="3506899"/>
            <a:chExt cx="1186298" cy="252000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2326493" y="3547075"/>
              <a:ext cx="180000" cy="180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52" name="Равнобедренный треугольник 51"/>
            <p:cNvSpPr/>
            <p:nvPr/>
          </p:nvSpPr>
          <p:spPr>
            <a:xfrm>
              <a:off x="1959038" y="3523172"/>
              <a:ext cx="270404" cy="209962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53" name="Шестиугольник 52"/>
            <p:cNvSpPr/>
            <p:nvPr/>
          </p:nvSpPr>
          <p:spPr>
            <a:xfrm>
              <a:off x="2591045" y="3530300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54" name="Ромб 53"/>
            <p:cNvSpPr/>
            <p:nvPr/>
          </p:nvSpPr>
          <p:spPr>
            <a:xfrm>
              <a:off x="2893336" y="3506899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213613" y="3877490"/>
            <a:ext cx="406465" cy="524341"/>
            <a:chOff x="1887634" y="3540191"/>
            <a:chExt cx="554291" cy="715037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2261926" y="3562923"/>
              <a:ext cx="179999" cy="17999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6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57" name="Равнобедренный треугольник 56"/>
            <p:cNvSpPr/>
            <p:nvPr/>
          </p:nvSpPr>
          <p:spPr>
            <a:xfrm>
              <a:off x="1899571" y="3540191"/>
              <a:ext cx="204064" cy="204064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3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58" name="Шестиугольник 57"/>
            <p:cNvSpPr/>
            <p:nvPr/>
          </p:nvSpPr>
          <p:spPr>
            <a:xfrm>
              <a:off x="1887634" y="4026629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4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59" name="Ромб 58"/>
            <p:cNvSpPr/>
            <p:nvPr/>
          </p:nvSpPr>
          <p:spPr>
            <a:xfrm>
              <a:off x="2189925" y="4003228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3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4835709" y="4275637"/>
            <a:ext cx="432500" cy="380524"/>
            <a:chOff x="1860280" y="3523892"/>
            <a:chExt cx="589794" cy="518915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2219664" y="3547957"/>
              <a:ext cx="179999" cy="17999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7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>
              <a:off x="1860280" y="3523892"/>
              <a:ext cx="204064" cy="204064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3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63" name="Шестиугольник 62"/>
            <p:cNvSpPr/>
            <p:nvPr/>
          </p:nvSpPr>
          <p:spPr>
            <a:xfrm>
              <a:off x="1895783" y="3814208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2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64" name="Ромб 63"/>
            <p:cNvSpPr/>
            <p:nvPr/>
          </p:nvSpPr>
          <p:spPr>
            <a:xfrm>
              <a:off x="2198074" y="3790807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5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5132519" y="4776401"/>
            <a:ext cx="475959" cy="563584"/>
            <a:chOff x="1634396" y="3534469"/>
            <a:chExt cx="649058" cy="768551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2103455" y="3534469"/>
              <a:ext cx="179999" cy="17999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5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1759753" y="3539527"/>
              <a:ext cx="204064" cy="204064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2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68" name="Шестиугольник 67"/>
            <p:cNvSpPr/>
            <p:nvPr/>
          </p:nvSpPr>
          <p:spPr>
            <a:xfrm>
              <a:off x="1634396" y="4074421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3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69" name="Ромб 68"/>
            <p:cNvSpPr/>
            <p:nvPr/>
          </p:nvSpPr>
          <p:spPr>
            <a:xfrm>
              <a:off x="1936687" y="4051020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2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548370" y="1756147"/>
            <a:ext cx="383377" cy="390568"/>
            <a:chOff x="1897976" y="3532045"/>
            <a:chExt cx="522806" cy="532612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2210658" y="3556110"/>
              <a:ext cx="179999" cy="17999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8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>
              <a:off x="1897976" y="3532045"/>
              <a:ext cx="204064" cy="204064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4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73" name="Шестиугольник 72"/>
            <p:cNvSpPr/>
            <p:nvPr/>
          </p:nvSpPr>
          <p:spPr>
            <a:xfrm>
              <a:off x="1908711" y="3855246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3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74" name="Ромб 73"/>
            <p:cNvSpPr/>
            <p:nvPr/>
          </p:nvSpPr>
          <p:spPr>
            <a:xfrm>
              <a:off x="2168782" y="3812657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8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138990" y="2142028"/>
            <a:ext cx="384329" cy="611280"/>
            <a:chOff x="1759753" y="3539527"/>
            <a:chExt cx="524105" cy="833594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1785788" y="3862828"/>
              <a:ext cx="179999" cy="17999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>
              <a:off x="1759753" y="3539527"/>
              <a:ext cx="272101" cy="249156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78" name="Шестиугольник 77"/>
            <p:cNvSpPr/>
            <p:nvPr/>
          </p:nvSpPr>
          <p:spPr>
            <a:xfrm>
              <a:off x="2031854" y="3846811"/>
              <a:ext cx="252004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79" name="Ромб 78"/>
            <p:cNvSpPr/>
            <p:nvPr/>
          </p:nvSpPr>
          <p:spPr>
            <a:xfrm>
              <a:off x="1883170" y="4121121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6503279" y="1632338"/>
            <a:ext cx="836564" cy="184793"/>
            <a:chOff x="2004526" y="3506899"/>
            <a:chExt cx="1140810" cy="25200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2326493" y="3547075"/>
              <a:ext cx="180000" cy="180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8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>
              <a:off x="2004526" y="3529476"/>
              <a:ext cx="204064" cy="204064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6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83" name="Шестиугольник 82"/>
            <p:cNvSpPr/>
            <p:nvPr/>
          </p:nvSpPr>
          <p:spPr>
            <a:xfrm>
              <a:off x="2591045" y="3530300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6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84" name="Ромб 83"/>
            <p:cNvSpPr/>
            <p:nvPr/>
          </p:nvSpPr>
          <p:spPr>
            <a:xfrm>
              <a:off x="2893336" y="3506899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3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8019629" y="1089231"/>
            <a:ext cx="539816" cy="344355"/>
            <a:chOff x="1971639" y="3515957"/>
            <a:chExt cx="736139" cy="469592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2326493" y="3547075"/>
              <a:ext cx="180000" cy="180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9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87" name="Равнобедренный треугольник 86"/>
            <p:cNvSpPr/>
            <p:nvPr/>
          </p:nvSpPr>
          <p:spPr>
            <a:xfrm>
              <a:off x="1971639" y="3515957"/>
              <a:ext cx="190383" cy="211118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5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88" name="Шестиугольник 87"/>
            <p:cNvSpPr/>
            <p:nvPr/>
          </p:nvSpPr>
          <p:spPr>
            <a:xfrm>
              <a:off x="2162022" y="3780349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4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89" name="Ромб 88"/>
            <p:cNvSpPr/>
            <p:nvPr/>
          </p:nvSpPr>
          <p:spPr>
            <a:xfrm>
              <a:off x="2455778" y="3730418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2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132411" y="1474273"/>
            <a:ext cx="438851" cy="384409"/>
            <a:chOff x="1908038" y="3531649"/>
            <a:chExt cx="598455" cy="524213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2326493" y="3547075"/>
              <a:ext cx="180000" cy="180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92" name="Равнобедренный треугольник 91"/>
            <p:cNvSpPr/>
            <p:nvPr/>
          </p:nvSpPr>
          <p:spPr>
            <a:xfrm>
              <a:off x="1908038" y="3531649"/>
              <a:ext cx="204064" cy="204064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9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93" name="Шестиугольник 92"/>
            <p:cNvSpPr/>
            <p:nvPr/>
          </p:nvSpPr>
          <p:spPr>
            <a:xfrm>
              <a:off x="1963817" y="3836800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94" name="Ромб 93"/>
            <p:cNvSpPr/>
            <p:nvPr/>
          </p:nvSpPr>
          <p:spPr>
            <a:xfrm>
              <a:off x="2240009" y="3803862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8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7854016" y="1474269"/>
            <a:ext cx="618637" cy="492792"/>
            <a:chOff x="2109624" y="3546960"/>
            <a:chExt cx="843627" cy="672014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134408" y="4007150"/>
              <a:ext cx="179999" cy="17999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9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97" name="Равнобедренный треугольник 96"/>
            <p:cNvSpPr/>
            <p:nvPr/>
          </p:nvSpPr>
          <p:spPr>
            <a:xfrm>
              <a:off x="2109624" y="3546960"/>
              <a:ext cx="204064" cy="204064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5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98" name="Шестиугольник 97"/>
            <p:cNvSpPr/>
            <p:nvPr/>
          </p:nvSpPr>
          <p:spPr>
            <a:xfrm>
              <a:off x="2398960" y="3990375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2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99" name="Ромб 98"/>
            <p:cNvSpPr/>
            <p:nvPr/>
          </p:nvSpPr>
          <p:spPr>
            <a:xfrm>
              <a:off x="2701251" y="3966974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2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842174" y="2660916"/>
            <a:ext cx="847679" cy="184793"/>
            <a:chOff x="1989369" y="3506899"/>
            <a:chExt cx="1155967" cy="252000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2326493" y="3547075"/>
              <a:ext cx="180000" cy="180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02" name="Равнобедренный треугольник 101"/>
            <p:cNvSpPr/>
            <p:nvPr/>
          </p:nvSpPr>
          <p:spPr>
            <a:xfrm>
              <a:off x="1989369" y="3519672"/>
              <a:ext cx="204064" cy="204064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03" name="Шестиугольник 102"/>
            <p:cNvSpPr/>
            <p:nvPr/>
          </p:nvSpPr>
          <p:spPr>
            <a:xfrm>
              <a:off x="2591045" y="3530300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04" name="Ромб 103"/>
            <p:cNvSpPr/>
            <p:nvPr/>
          </p:nvSpPr>
          <p:spPr>
            <a:xfrm>
              <a:off x="2893336" y="3506899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7819679" y="2492583"/>
            <a:ext cx="1014307" cy="192261"/>
            <a:chOff x="1753695" y="3535060"/>
            <a:chExt cx="1346978" cy="229649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2310996" y="3547460"/>
              <a:ext cx="180000" cy="180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07" name="Равнобедренный треугольник 106"/>
            <p:cNvSpPr/>
            <p:nvPr/>
          </p:nvSpPr>
          <p:spPr>
            <a:xfrm>
              <a:off x="1753695" y="3539492"/>
              <a:ext cx="204065" cy="204065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4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2012744" y="3547460"/>
              <a:ext cx="205201" cy="20519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1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09" name="Шестиугольник 108"/>
            <p:cNvSpPr/>
            <p:nvPr/>
          </p:nvSpPr>
          <p:spPr>
            <a:xfrm>
              <a:off x="2526600" y="3544778"/>
              <a:ext cx="282011" cy="205199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10" name="Ромб 109"/>
            <p:cNvSpPr/>
            <p:nvPr/>
          </p:nvSpPr>
          <p:spPr>
            <a:xfrm>
              <a:off x="2808613" y="3535060"/>
              <a:ext cx="292060" cy="229649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9000203" y="2699680"/>
            <a:ext cx="407972" cy="392011"/>
            <a:chOff x="1759753" y="3539527"/>
            <a:chExt cx="556346" cy="534580"/>
          </a:xfrm>
        </p:grpSpPr>
        <p:sp>
          <p:nvSpPr>
            <p:cNvPr id="112" name="Прямоугольник 111"/>
            <p:cNvSpPr/>
            <p:nvPr/>
          </p:nvSpPr>
          <p:spPr>
            <a:xfrm>
              <a:off x="2121317" y="3552866"/>
              <a:ext cx="179999" cy="17999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6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13" name="Равнобедренный треугольник 112"/>
            <p:cNvSpPr/>
            <p:nvPr/>
          </p:nvSpPr>
          <p:spPr>
            <a:xfrm>
              <a:off x="1759753" y="3539527"/>
              <a:ext cx="204064" cy="204064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4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14" name="Шестиугольник 113"/>
            <p:cNvSpPr/>
            <p:nvPr/>
          </p:nvSpPr>
          <p:spPr>
            <a:xfrm>
              <a:off x="1761808" y="3845508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7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15" name="Ромб 114"/>
            <p:cNvSpPr/>
            <p:nvPr/>
          </p:nvSpPr>
          <p:spPr>
            <a:xfrm>
              <a:off x="2064099" y="3822107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2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8053893" y="3727514"/>
            <a:ext cx="486249" cy="386340"/>
            <a:chOff x="2165659" y="3506175"/>
            <a:chExt cx="663091" cy="526846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2567835" y="3528423"/>
              <a:ext cx="179999" cy="17999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4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18" name="Равнобедренный треугольник 117"/>
            <p:cNvSpPr/>
            <p:nvPr/>
          </p:nvSpPr>
          <p:spPr>
            <a:xfrm>
              <a:off x="2165659" y="3506175"/>
              <a:ext cx="204064" cy="204064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2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19" name="Шестиугольник 118"/>
            <p:cNvSpPr/>
            <p:nvPr/>
          </p:nvSpPr>
          <p:spPr>
            <a:xfrm>
              <a:off x="2274459" y="3804422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3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20" name="Ромб 119"/>
            <p:cNvSpPr/>
            <p:nvPr/>
          </p:nvSpPr>
          <p:spPr>
            <a:xfrm>
              <a:off x="2576750" y="3781021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1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832423" y="3468600"/>
            <a:ext cx="601588" cy="375765"/>
            <a:chOff x="1986669" y="3530303"/>
            <a:chExt cx="820377" cy="51242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326493" y="3547075"/>
              <a:ext cx="180000" cy="180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23" name="Равнобедренный треугольник 122"/>
            <p:cNvSpPr/>
            <p:nvPr/>
          </p:nvSpPr>
          <p:spPr>
            <a:xfrm>
              <a:off x="1986669" y="3530870"/>
              <a:ext cx="204064" cy="204064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8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24" name="Шестиугольник 123"/>
            <p:cNvSpPr/>
            <p:nvPr/>
          </p:nvSpPr>
          <p:spPr>
            <a:xfrm>
              <a:off x="2591045" y="3530303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25" name="Ромб 124"/>
            <p:cNvSpPr/>
            <p:nvPr/>
          </p:nvSpPr>
          <p:spPr>
            <a:xfrm>
              <a:off x="2517090" y="3790729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5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5663153" y="3142049"/>
            <a:ext cx="352392" cy="671676"/>
            <a:chOff x="1896249" y="3675301"/>
            <a:chExt cx="480552" cy="915956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1896249" y="4154481"/>
              <a:ext cx="179999" cy="17999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7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28" name="Равнобедренный треугольник 127"/>
            <p:cNvSpPr/>
            <p:nvPr/>
          </p:nvSpPr>
          <p:spPr>
            <a:xfrm>
              <a:off x="2020595" y="3675301"/>
              <a:ext cx="204064" cy="204064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4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29" name="Шестиугольник 128"/>
            <p:cNvSpPr/>
            <p:nvPr/>
          </p:nvSpPr>
          <p:spPr>
            <a:xfrm>
              <a:off x="2160800" y="4137706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4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30" name="Ромб 129"/>
            <p:cNvSpPr/>
            <p:nvPr/>
          </p:nvSpPr>
          <p:spPr>
            <a:xfrm>
              <a:off x="2015135" y="4339257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3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6828286" y="4212279"/>
            <a:ext cx="416732" cy="371141"/>
            <a:chOff x="1892367" y="3548369"/>
            <a:chExt cx="568291" cy="506121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2236080" y="3548370"/>
              <a:ext cx="179999" cy="17999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5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33" name="Равнобедренный треугольник 132"/>
            <p:cNvSpPr/>
            <p:nvPr/>
          </p:nvSpPr>
          <p:spPr>
            <a:xfrm>
              <a:off x="1892367" y="3548369"/>
              <a:ext cx="204064" cy="204064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4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34" name="Шестиугольник 133"/>
            <p:cNvSpPr/>
            <p:nvPr/>
          </p:nvSpPr>
          <p:spPr>
            <a:xfrm>
              <a:off x="1906367" y="3825891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1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35" name="Ромб 134"/>
            <p:cNvSpPr/>
            <p:nvPr/>
          </p:nvSpPr>
          <p:spPr>
            <a:xfrm>
              <a:off x="2208658" y="3802490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4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6124187" y="3658768"/>
            <a:ext cx="441635" cy="590416"/>
            <a:chOff x="1828168" y="3531294"/>
            <a:chExt cx="602251" cy="805142"/>
          </a:xfrm>
        </p:grpSpPr>
        <p:sp>
          <p:nvSpPr>
            <p:cNvPr id="137" name="Прямоугольник 136"/>
            <p:cNvSpPr/>
            <p:nvPr/>
          </p:nvSpPr>
          <p:spPr>
            <a:xfrm>
              <a:off x="2136070" y="3549813"/>
              <a:ext cx="179999" cy="17999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3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38" name="Равнобедренный треугольник 137"/>
            <p:cNvSpPr/>
            <p:nvPr/>
          </p:nvSpPr>
          <p:spPr>
            <a:xfrm>
              <a:off x="1828168" y="3531294"/>
              <a:ext cx="204064" cy="216342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3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39" name="Шестиугольник 138"/>
            <p:cNvSpPr/>
            <p:nvPr/>
          </p:nvSpPr>
          <p:spPr>
            <a:xfrm>
              <a:off x="1876128" y="4107837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3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40" name="Ромб 139"/>
            <p:cNvSpPr/>
            <p:nvPr/>
          </p:nvSpPr>
          <p:spPr>
            <a:xfrm>
              <a:off x="2178419" y="4084436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1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5957141" y="4590679"/>
            <a:ext cx="406465" cy="399747"/>
            <a:chOff x="1910078" y="3549418"/>
            <a:chExt cx="554291" cy="545129"/>
          </a:xfrm>
        </p:grpSpPr>
        <p:sp>
          <p:nvSpPr>
            <p:cNvPr id="142" name="Прямоугольник 141"/>
            <p:cNvSpPr/>
            <p:nvPr/>
          </p:nvSpPr>
          <p:spPr>
            <a:xfrm>
              <a:off x="2227483" y="3553226"/>
              <a:ext cx="179999" cy="18000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43" name="Равнобедренный треугольник 142"/>
            <p:cNvSpPr/>
            <p:nvPr/>
          </p:nvSpPr>
          <p:spPr>
            <a:xfrm>
              <a:off x="1910078" y="3549418"/>
              <a:ext cx="204064" cy="204064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7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44" name="Шестиугольник 143"/>
            <p:cNvSpPr/>
            <p:nvPr/>
          </p:nvSpPr>
          <p:spPr>
            <a:xfrm>
              <a:off x="1910078" y="3865948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45" name="Ромб 144"/>
            <p:cNvSpPr/>
            <p:nvPr/>
          </p:nvSpPr>
          <p:spPr>
            <a:xfrm>
              <a:off x="2212369" y="3842547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9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6224770" y="5426148"/>
            <a:ext cx="592431" cy="415459"/>
            <a:chOff x="1933945" y="3547075"/>
            <a:chExt cx="706924" cy="529815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2326493" y="3547075"/>
              <a:ext cx="180000" cy="180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48" name="Равнобедренный треугольник 147"/>
            <p:cNvSpPr/>
            <p:nvPr/>
          </p:nvSpPr>
          <p:spPr>
            <a:xfrm>
              <a:off x="1933945" y="3547373"/>
              <a:ext cx="276851" cy="242847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49" name="Шестиугольник 148"/>
            <p:cNvSpPr/>
            <p:nvPr/>
          </p:nvSpPr>
          <p:spPr>
            <a:xfrm>
              <a:off x="2112055" y="3845982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50" name="Ромб 149"/>
            <p:cNvSpPr/>
            <p:nvPr/>
          </p:nvSpPr>
          <p:spPr>
            <a:xfrm>
              <a:off x="2387137" y="3795297"/>
              <a:ext cx="253732" cy="281593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5406991" y="5412959"/>
            <a:ext cx="600463" cy="475343"/>
            <a:chOff x="1578979" y="3539527"/>
            <a:chExt cx="818842" cy="648218"/>
          </a:xfrm>
        </p:grpSpPr>
        <p:sp>
          <p:nvSpPr>
            <p:cNvPr id="152" name="Прямоугольник 151"/>
            <p:cNvSpPr/>
            <p:nvPr/>
          </p:nvSpPr>
          <p:spPr>
            <a:xfrm>
              <a:off x="1578979" y="3975921"/>
              <a:ext cx="179999" cy="17999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7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53" name="Равнобедренный треугольник 152"/>
            <p:cNvSpPr/>
            <p:nvPr/>
          </p:nvSpPr>
          <p:spPr>
            <a:xfrm>
              <a:off x="1759753" y="3539527"/>
              <a:ext cx="204064" cy="204064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5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54" name="Шестиугольник 153"/>
            <p:cNvSpPr/>
            <p:nvPr/>
          </p:nvSpPr>
          <p:spPr>
            <a:xfrm>
              <a:off x="1843530" y="3959146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7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55" name="Ромб 154"/>
            <p:cNvSpPr/>
            <p:nvPr/>
          </p:nvSpPr>
          <p:spPr>
            <a:xfrm>
              <a:off x="2145821" y="3935745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5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6" name="Группа 155"/>
          <p:cNvGrpSpPr/>
          <p:nvPr/>
        </p:nvGrpSpPr>
        <p:grpSpPr>
          <a:xfrm>
            <a:off x="5923235" y="5969039"/>
            <a:ext cx="392088" cy="701075"/>
            <a:chOff x="1622173" y="3539527"/>
            <a:chExt cx="534685" cy="956046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1622173" y="3974863"/>
              <a:ext cx="179999" cy="17999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4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58" name="Равнобедренный треугольник 157"/>
            <p:cNvSpPr/>
            <p:nvPr/>
          </p:nvSpPr>
          <p:spPr>
            <a:xfrm>
              <a:off x="1759753" y="3539527"/>
              <a:ext cx="204064" cy="204064"/>
            </a:xfrm>
            <a:prstGeom prst="triangl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600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3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59" name="Шестиугольник 158"/>
            <p:cNvSpPr/>
            <p:nvPr/>
          </p:nvSpPr>
          <p:spPr>
            <a:xfrm>
              <a:off x="1886724" y="3958088"/>
              <a:ext cx="216001" cy="205200"/>
            </a:xfrm>
            <a:prstGeom prst="hexagon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3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60" name="Ромб 159"/>
            <p:cNvSpPr/>
            <p:nvPr/>
          </p:nvSpPr>
          <p:spPr>
            <a:xfrm>
              <a:off x="1904858" y="4243573"/>
              <a:ext cx="252000" cy="252000"/>
            </a:xfrm>
            <a:prstGeom prst="diamond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</a:rPr>
                <a:t>1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61" name="Прямая со стрелкой 160"/>
          <p:cNvCxnSpPr/>
          <p:nvPr/>
        </p:nvCxnSpPr>
        <p:spPr>
          <a:xfrm flipV="1">
            <a:off x="2805339" y="3589510"/>
            <a:ext cx="2179584" cy="1122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 flipV="1">
            <a:off x="3608695" y="5154645"/>
            <a:ext cx="3006197" cy="66769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8580217" y="2484012"/>
            <a:ext cx="392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20</a:t>
            </a:r>
            <a:endParaRPr lang="ru-RU" sz="800" dirty="0"/>
          </a:p>
        </p:txBody>
      </p:sp>
      <p:sp>
        <p:nvSpPr>
          <p:cNvPr id="164" name="TextBox 163"/>
          <p:cNvSpPr txBox="1"/>
          <p:nvPr/>
        </p:nvSpPr>
        <p:spPr>
          <a:xfrm flipV="1">
            <a:off x="5486401" y="2635745"/>
            <a:ext cx="291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6571441" y="5629028"/>
            <a:ext cx="4579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15</a:t>
            </a:r>
            <a:endParaRPr lang="ru-RU" sz="2400" dirty="0"/>
          </a:p>
        </p:txBody>
      </p:sp>
      <p:sp>
        <p:nvSpPr>
          <p:cNvPr id="166" name="TextBox 165"/>
          <p:cNvSpPr txBox="1"/>
          <p:nvPr/>
        </p:nvSpPr>
        <p:spPr>
          <a:xfrm>
            <a:off x="7453228" y="2643686"/>
            <a:ext cx="4176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14</a:t>
            </a:r>
            <a:endParaRPr lang="ru-RU" sz="800" dirty="0"/>
          </a:p>
        </p:txBody>
      </p:sp>
      <p:sp>
        <p:nvSpPr>
          <p:cNvPr id="167" name="TextBox 166"/>
          <p:cNvSpPr txBox="1"/>
          <p:nvPr/>
        </p:nvSpPr>
        <p:spPr>
          <a:xfrm>
            <a:off x="5192036" y="2930785"/>
            <a:ext cx="3841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12</a:t>
            </a:r>
            <a:endParaRPr lang="ru-RU" sz="800" dirty="0"/>
          </a:p>
        </p:txBody>
      </p:sp>
      <p:sp>
        <p:nvSpPr>
          <p:cNvPr id="168" name="TextBox 167"/>
          <p:cNvSpPr txBox="1"/>
          <p:nvPr/>
        </p:nvSpPr>
        <p:spPr>
          <a:xfrm>
            <a:off x="2041097" y="3117986"/>
            <a:ext cx="374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33</a:t>
            </a:r>
            <a:endParaRPr lang="ru-RU" sz="800" dirty="0"/>
          </a:p>
        </p:txBody>
      </p:sp>
      <p:sp>
        <p:nvSpPr>
          <p:cNvPr id="169" name="TextBox 168"/>
          <p:cNvSpPr txBox="1"/>
          <p:nvPr/>
        </p:nvSpPr>
        <p:spPr>
          <a:xfrm>
            <a:off x="8368303" y="2491311"/>
            <a:ext cx="4501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10</a:t>
            </a:r>
            <a:endParaRPr lang="ru-RU" sz="800" dirty="0"/>
          </a:p>
        </p:txBody>
      </p:sp>
      <p:sp>
        <p:nvSpPr>
          <p:cNvPr id="170" name="TextBox 169"/>
          <p:cNvSpPr txBox="1"/>
          <p:nvPr/>
        </p:nvSpPr>
        <p:spPr>
          <a:xfrm>
            <a:off x="9104899" y="1667403"/>
            <a:ext cx="3917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13</a:t>
            </a:r>
            <a:endParaRPr lang="ru-RU" sz="2400" dirty="0"/>
          </a:p>
        </p:txBody>
      </p:sp>
      <p:sp>
        <p:nvSpPr>
          <p:cNvPr id="171" name="TextBox 170"/>
          <p:cNvSpPr txBox="1"/>
          <p:nvPr/>
        </p:nvSpPr>
        <p:spPr>
          <a:xfrm>
            <a:off x="4552142" y="2432452"/>
            <a:ext cx="3668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6</a:t>
            </a:r>
            <a:endParaRPr lang="ru-RU" sz="800" dirty="0"/>
          </a:p>
        </p:txBody>
      </p:sp>
      <p:sp>
        <p:nvSpPr>
          <p:cNvPr id="172" name="TextBox 171"/>
          <p:cNvSpPr txBox="1"/>
          <p:nvPr/>
        </p:nvSpPr>
        <p:spPr>
          <a:xfrm>
            <a:off x="7210798" y="3426987"/>
            <a:ext cx="469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5</a:t>
            </a:r>
            <a:endParaRPr lang="ru-RU" sz="2400" dirty="0"/>
          </a:p>
        </p:txBody>
      </p:sp>
      <p:sp>
        <p:nvSpPr>
          <p:cNvPr id="173" name="TextBox 172"/>
          <p:cNvSpPr txBox="1"/>
          <p:nvPr/>
        </p:nvSpPr>
        <p:spPr>
          <a:xfrm>
            <a:off x="5885217" y="4794707"/>
            <a:ext cx="372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26</a:t>
            </a:r>
            <a:endParaRPr lang="ru-RU" sz="800" dirty="0"/>
          </a:p>
        </p:txBody>
      </p:sp>
      <p:sp>
        <p:nvSpPr>
          <p:cNvPr id="174" name="TextBox 173"/>
          <p:cNvSpPr txBox="1"/>
          <p:nvPr/>
        </p:nvSpPr>
        <p:spPr>
          <a:xfrm>
            <a:off x="6321915" y="5627314"/>
            <a:ext cx="3589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27</a:t>
            </a:r>
            <a:endParaRPr lang="ru-RU" sz="800" dirty="0"/>
          </a:p>
        </p:txBody>
      </p:sp>
      <p:sp>
        <p:nvSpPr>
          <p:cNvPr id="175" name="TextBox 174"/>
          <p:cNvSpPr txBox="1"/>
          <p:nvPr/>
        </p:nvSpPr>
        <p:spPr>
          <a:xfrm>
            <a:off x="3860755" y="3110317"/>
            <a:ext cx="3699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7</a:t>
            </a:r>
            <a:endParaRPr lang="ru-RU" sz="2400" dirty="0"/>
          </a:p>
        </p:txBody>
      </p:sp>
      <p:sp>
        <p:nvSpPr>
          <p:cNvPr id="176" name="TextBox 175"/>
          <p:cNvSpPr txBox="1"/>
          <p:nvPr/>
        </p:nvSpPr>
        <p:spPr>
          <a:xfrm>
            <a:off x="7237770" y="2646212"/>
            <a:ext cx="4096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22</a:t>
            </a:r>
            <a:endParaRPr lang="ru-RU" sz="800" dirty="0"/>
          </a:p>
        </p:txBody>
      </p:sp>
      <p:sp>
        <p:nvSpPr>
          <p:cNvPr id="177" name="TextBox 176"/>
          <p:cNvSpPr txBox="1"/>
          <p:nvPr/>
        </p:nvSpPr>
        <p:spPr>
          <a:xfrm>
            <a:off x="1816202" y="3117479"/>
            <a:ext cx="454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61</a:t>
            </a:r>
            <a:endParaRPr lang="ru-RU" sz="800" dirty="0"/>
          </a:p>
        </p:txBody>
      </p:sp>
      <p:sp>
        <p:nvSpPr>
          <p:cNvPr id="178" name="TextBox 177"/>
          <p:cNvSpPr txBox="1"/>
          <p:nvPr/>
        </p:nvSpPr>
        <p:spPr>
          <a:xfrm>
            <a:off x="4957793" y="2938954"/>
            <a:ext cx="3925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27</a:t>
            </a:r>
            <a:endParaRPr lang="ru-RU" sz="800" dirty="0"/>
          </a:p>
        </p:txBody>
      </p:sp>
      <p:sp>
        <p:nvSpPr>
          <p:cNvPr id="179" name="TextBox 178"/>
          <p:cNvSpPr txBox="1"/>
          <p:nvPr/>
        </p:nvSpPr>
        <p:spPr>
          <a:xfrm>
            <a:off x="6169387" y="2545239"/>
            <a:ext cx="391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12</a:t>
            </a:r>
            <a:endParaRPr lang="ru-RU" sz="800" dirty="0"/>
          </a:p>
        </p:txBody>
      </p:sp>
      <p:sp>
        <p:nvSpPr>
          <p:cNvPr id="180" name="TextBox 179"/>
          <p:cNvSpPr txBox="1"/>
          <p:nvPr/>
        </p:nvSpPr>
        <p:spPr>
          <a:xfrm>
            <a:off x="8164179" y="2484012"/>
            <a:ext cx="3812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29</a:t>
            </a:r>
            <a:endParaRPr lang="ru-RU" sz="2400" dirty="0"/>
          </a:p>
        </p:txBody>
      </p:sp>
      <p:sp>
        <p:nvSpPr>
          <p:cNvPr id="181" name="TextBox 180"/>
          <p:cNvSpPr txBox="1"/>
          <p:nvPr/>
        </p:nvSpPr>
        <p:spPr>
          <a:xfrm>
            <a:off x="9363258" y="1461409"/>
            <a:ext cx="5530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16</a:t>
            </a:r>
            <a:endParaRPr lang="ru-RU" sz="800" dirty="0"/>
          </a:p>
        </p:txBody>
      </p:sp>
      <p:sp>
        <p:nvSpPr>
          <p:cNvPr id="182" name="TextBox 181"/>
          <p:cNvSpPr txBox="1"/>
          <p:nvPr/>
        </p:nvSpPr>
        <p:spPr>
          <a:xfrm>
            <a:off x="6971875" y="3428887"/>
            <a:ext cx="3888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10</a:t>
            </a:r>
            <a:endParaRPr lang="ru-RU" sz="800" dirty="0"/>
          </a:p>
        </p:txBody>
      </p:sp>
      <p:sp>
        <p:nvSpPr>
          <p:cNvPr id="183" name="TextBox 182"/>
          <p:cNvSpPr txBox="1"/>
          <p:nvPr/>
        </p:nvSpPr>
        <p:spPr>
          <a:xfrm>
            <a:off x="6096800" y="4557153"/>
            <a:ext cx="400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19</a:t>
            </a:r>
            <a:endParaRPr lang="ru-RU" sz="2400" dirty="0"/>
          </a:p>
        </p:txBody>
      </p:sp>
      <p:sp>
        <p:nvSpPr>
          <p:cNvPr id="184" name="TextBox 183"/>
          <p:cNvSpPr txBox="1"/>
          <p:nvPr/>
        </p:nvSpPr>
        <p:spPr>
          <a:xfrm>
            <a:off x="6493108" y="5395138"/>
            <a:ext cx="452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26</a:t>
            </a:r>
            <a:endParaRPr lang="ru-RU" sz="800" dirty="0"/>
          </a:p>
        </p:txBody>
      </p:sp>
      <p:sp>
        <p:nvSpPr>
          <p:cNvPr id="185" name="TextBox 184"/>
          <p:cNvSpPr txBox="1"/>
          <p:nvPr/>
        </p:nvSpPr>
        <p:spPr>
          <a:xfrm>
            <a:off x="3620373" y="3123576"/>
            <a:ext cx="351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10</a:t>
            </a:r>
            <a:endParaRPr lang="ru-RU" sz="2400" dirty="0"/>
          </a:p>
        </p:txBody>
      </p:sp>
      <p:sp>
        <p:nvSpPr>
          <p:cNvPr id="186" name="TextBox 185"/>
          <p:cNvSpPr txBox="1"/>
          <p:nvPr/>
        </p:nvSpPr>
        <p:spPr>
          <a:xfrm>
            <a:off x="7013465" y="2644636"/>
            <a:ext cx="4667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24</a:t>
            </a:r>
            <a:endParaRPr lang="ru-RU" sz="800" dirty="0"/>
          </a:p>
        </p:txBody>
      </p:sp>
      <p:sp>
        <p:nvSpPr>
          <p:cNvPr id="187" name="TextBox 186"/>
          <p:cNvSpPr txBox="1"/>
          <p:nvPr/>
        </p:nvSpPr>
        <p:spPr>
          <a:xfrm>
            <a:off x="4750976" y="2924057"/>
            <a:ext cx="358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22</a:t>
            </a:r>
            <a:endParaRPr lang="ru-RU" sz="800" dirty="0"/>
          </a:p>
        </p:txBody>
      </p:sp>
      <p:sp>
        <p:nvSpPr>
          <p:cNvPr id="188" name="TextBox 187"/>
          <p:cNvSpPr txBox="1"/>
          <p:nvPr/>
        </p:nvSpPr>
        <p:spPr>
          <a:xfrm>
            <a:off x="6060997" y="2337097"/>
            <a:ext cx="5311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18</a:t>
            </a:r>
            <a:endParaRPr lang="ru-RU" sz="800" dirty="0"/>
          </a:p>
        </p:txBody>
      </p:sp>
      <p:sp>
        <p:nvSpPr>
          <p:cNvPr id="189" name="TextBox 188"/>
          <p:cNvSpPr txBox="1"/>
          <p:nvPr/>
        </p:nvSpPr>
        <p:spPr>
          <a:xfrm>
            <a:off x="1600812" y="3125643"/>
            <a:ext cx="3538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38</a:t>
            </a:r>
            <a:endParaRPr lang="ru-RU" sz="800" dirty="0"/>
          </a:p>
        </p:txBody>
      </p:sp>
      <p:sp>
        <p:nvSpPr>
          <p:cNvPr id="190" name="TextBox 189"/>
          <p:cNvSpPr txBox="1"/>
          <p:nvPr/>
        </p:nvSpPr>
        <p:spPr>
          <a:xfrm>
            <a:off x="6293583" y="2327825"/>
            <a:ext cx="364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15</a:t>
            </a:r>
            <a:endParaRPr lang="ru-RU" sz="800" dirty="0"/>
          </a:p>
        </p:txBody>
      </p:sp>
      <p:sp>
        <p:nvSpPr>
          <p:cNvPr id="191" name="TextBox 190"/>
          <p:cNvSpPr txBox="1"/>
          <p:nvPr/>
        </p:nvSpPr>
        <p:spPr>
          <a:xfrm>
            <a:off x="6211881" y="5453264"/>
            <a:ext cx="3611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17</a:t>
            </a:r>
            <a:endParaRPr lang="ru-RU" sz="800" dirty="0"/>
          </a:p>
        </p:txBody>
      </p:sp>
      <p:sp>
        <p:nvSpPr>
          <p:cNvPr id="192" name="TextBox 191"/>
          <p:cNvSpPr txBox="1"/>
          <p:nvPr/>
        </p:nvSpPr>
        <p:spPr>
          <a:xfrm>
            <a:off x="6766987" y="2663172"/>
            <a:ext cx="3775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10</a:t>
            </a:r>
            <a:endParaRPr lang="ru-RU" sz="800" dirty="0"/>
          </a:p>
        </p:txBody>
      </p:sp>
      <p:sp>
        <p:nvSpPr>
          <p:cNvPr id="193" name="TextBox 192"/>
          <p:cNvSpPr txBox="1"/>
          <p:nvPr/>
        </p:nvSpPr>
        <p:spPr>
          <a:xfrm>
            <a:off x="4503076" y="2938954"/>
            <a:ext cx="2878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13</a:t>
            </a:r>
            <a:endParaRPr lang="ru-RU" sz="800" dirty="0"/>
          </a:p>
        </p:txBody>
      </p:sp>
      <p:sp>
        <p:nvSpPr>
          <p:cNvPr id="194" name="TextBox 193"/>
          <p:cNvSpPr txBox="1"/>
          <p:nvPr/>
        </p:nvSpPr>
        <p:spPr>
          <a:xfrm>
            <a:off x="6080916" y="2150712"/>
            <a:ext cx="389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11</a:t>
            </a:r>
            <a:endParaRPr lang="ru-RU" sz="935" dirty="0"/>
          </a:p>
        </p:txBody>
      </p:sp>
      <p:pic>
        <p:nvPicPr>
          <p:cNvPr id="4101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980" y="1848485"/>
            <a:ext cx="1403350" cy="1169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358" y="278535"/>
            <a:ext cx="10364772" cy="1033669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ВОСПИТАТЕЛЬНЫЙ ПОТЕНЦИАЛ ОБРАЗОВАНИЯ</a:t>
            </a:r>
            <a:endParaRPr lang="ru-RU" sz="4000" b="1" dirty="0">
              <a:solidFill>
                <a:srgbClr val="FFFFFF"/>
              </a:solidFill>
            </a:endParaRPr>
          </a:p>
        </p:txBody>
      </p:sp>
      <p:pic>
        <p:nvPicPr>
          <p:cNvPr id="5" name="Рисунок 4" descr="Закрытая книга контур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8961" y="1795979"/>
            <a:ext cx="914400" cy="914400"/>
          </a:xfrm>
          <a:prstGeom prst="rect">
            <a:avLst/>
          </a:prstGeom>
        </p:spPr>
      </p:pic>
      <p:sp>
        <p:nvSpPr>
          <p:cNvPr id="6" name="Объект 2"/>
          <p:cNvSpPr txBox="1"/>
          <p:nvPr/>
        </p:nvSpPr>
        <p:spPr>
          <a:xfrm>
            <a:off x="1290439" y="1656668"/>
            <a:ext cx="10818250" cy="384125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/>
              <a:t>С 1 сентября </a:t>
            </a:r>
            <a:r>
              <a:rPr lang="ru-RU" sz="2000" i="1" dirty="0"/>
              <a:t>2021</a:t>
            </a:r>
            <a:r>
              <a:rPr lang="ru-RU" sz="2000" dirty="0"/>
              <a:t> года реализуются </a:t>
            </a:r>
            <a:r>
              <a:rPr lang="ru-RU" sz="2000" b="1" dirty="0">
                <a:solidFill>
                  <a:srgbClr val="C00000"/>
                </a:solidFill>
              </a:rPr>
              <a:t>рабочие программы воспитания</a:t>
            </a:r>
            <a:endParaRPr lang="ru-RU" sz="20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2000" dirty="0"/>
              <a:t>С 1 сентября </a:t>
            </a:r>
            <a:r>
              <a:rPr lang="ru-RU" sz="2000" i="1" dirty="0"/>
              <a:t>2022</a:t>
            </a:r>
            <a:r>
              <a:rPr lang="ru-RU" sz="2000" dirty="0"/>
              <a:t> года проводятся   </a:t>
            </a:r>
            <a:r>
              <a:rPr lang="ru-RU" sz="2000" b="1" dirty="0">
                <a:solidFill>
                  <a:srgbClr val="C00000"/>
                </a:solidFill>
              </a:rPr>
              <a:t>церемония поднятия флага</a:t>
            </a:r>
            <a:endParaRPr lang="ru-RU" sz="20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C00000"/>
                </a:solidFill>
              </a:rPr>
              <a:t> 				     курс внеурочной деятельности «Разговоры о важном»</a:t>
            </a:r>
            <a:endParaRPr lang="ru-RU" sz="20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С 1 сентября </a:t>
            </a:r>
            <a:r>
              <a:rPr lang="ru-RU" sz="2000" i="1" dirty="0">
                <a:effectLst/>
                <a:ea typeface="Times New Roman" panose="02020603050405020304" pitchFamily="18" charset="0"/>
              </a:rPr>
              <a:t>2023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начали работу </a:t>
            </a:r>
            <a:r>
              <a:rPr lang="ru-RU" sz="2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158 советников директора по воспитанию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и взаимодействию с детскими общественными объединениями. 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	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ea typeface="Times New Roman" panose="02020603050405020304" pitchFamily="18" charset="0"/>
              </a:rPr>
              <a:t>	</a:t>
            </a:r>
            <a:r>
              <a:rPr lang="ru-RU" sz="2000" i="1" dirty="0">
                <a:effectLst/>
                <a:ea typeface="Times New Roman" panose="02020603050405020304" pitchFamily="18" charset="0"/>
              </a:rPr>
              <a:t>С 1 января 2024 года советники </a:t>
            </a:r>
            <a:endParaRPr lang="ru-RU" sz="2000" i="1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effectLst/>
                <a:ea typeface="Times New Roman" panose="02020603050405020304" pitchFamily="18" charset="0"/>
              </a:rPr>
              <a:t>	по воспитанию начнут работать еще</a:t>
            </a:r>
            <a:endParaRPr lang="ru-RU" sz="2000" i="1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effectLst/>
                <a:ea typeface="Times New Roman" panose="02020603050405020304" pitchFamily="18" charset="0"/>
              </a:rPr>
              <a:t>  	в </a:t>
            </a:r>
            <a:r>
              <a:rPr lang="ru-RU" sz="2000" b="1" i="1" dirty="0">
                <a:effectLst/>
                <a:ea typeface="Times New Roman" panose="02020603050405020304" pitchFamily="18" charset="0"/>
              </a:rPr>
              <a:t>146</a:t>
            </a:r>
            <a:r>
              <a:rPr lang="ru-RU" sz="2000" i="1" dirty="0">
                <a:effectLst/>
                <a:ea typeface="Times New Roman" panose="02020603050405020304" pitchFamily="18" charset="0"/>
              </a:rPr>
              <a:t> общеобразовательных организациях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20" name="Рисунок 19" descr="Офисный рабочий женский контур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078" y="3313316"/>
            <a:ext cx="914400" cy="914400"/>
          </a:xfrm>
          <a:prstGeom prst="rect">
            <a:avLst/>
          </a:prstGeom>
        </p:spPr>
      </p:pic>
      <p:pic>
        <p:nvPicPr>
          <p:cNvPr id="22" name="Рисунок 21" descr="Стремление контур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078" y="5497918"/>
            <a:ext cx="984119" cy="9841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571" y="3754214"/>
            <a:ext cx="4678351" cy="289423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90440" y="5601175"/>
            <a:ext cx="6016946" cy="70675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Функционируют </a:t>
            </a:r>
            <a:r>
              <a:rPr lang="ru-RU" sz="2000" b="1" dirty="0"/>
              <a:t>416</a:t>
            </a:r>
            <a:r>
              <a:rPr lang="ru-RU" sz="2000" dirty="0"/>
              <a:t> первичных отделения РДДМ, в которых состоят </a:t>
            </a:r>
            <a:r>
              <a:rPr lang="ru-RU" sz="2000" b="1" dirty="0"/>
              <a:t>10 тысяч</a:t>
            </a:r>
            <a:r>
              <a:rPr lang="ru-RU" sz="2000" dirty="0"/>
              <a:t> школьников и студентов</a:t>
            </a:r>
            <a:endParaRPr lang="ru-RU" sz="2000" dirty="0"/>
          </a:p>
        </p:txBody>
      </p:sp>
      <p:pic>
        <p:nvPicPr>
          <p:cNvPr id="4101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1645" y="1656715"/>
            <a:ext cx="1403350" cy="1169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97" y="278535"/>
            <a:ext cx="11638930" cy="1033669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СИСТЕМА СПО КАК РЕСУРС ЭКОНОМИЧЕСКОГО РАЗВИТИЯ</a:t>
            </a:r>
            <a:endParaRPr lang="ru-RU" sz="4000" b="1" dirty="0">
              <a:solidFill>
                <a:srgbClr val="FFFFFF"/>
              </a:solidFill>
            </a:endParaRPr>
          </a:p>
        </p:txBody>
      </p:sp>
      <p:pic>
        <p:nvPicPr>
          <p:cNvPr id="7" name="Рисунок 6" descr="Классная доска контур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3120" y="2606512"/>
            <a:ext cx="914400" cy="914400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140640" y="1781668"/>
            <a:ext cx="10818250" cy="3421928"/>
          </a:xfrm>
          <a:ln>
            <a:solidFill>
              <a:srgbClr val="0070C0"/>
            </a:solidFill>
          </a:ln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Профориентационный проект </a:t>
            </a:r>
            <a:r>
              <a:rPr lang="ru-RU" sz="2400" b="1" dirty="0">
                <a:solidFill>
                  <a:srgbClr val="C00000"/>
                </a:solidFill>
              </a:rPr>
              <a:t>«Билет в будущее»</a:t>
            </a:r>
            <a:r>
              <a:rPr lang="ru-RU" sz="2000" dirty="0"/>
              <a:t>: более </a:t>
            </a:r>
            <a:r>
              <a:rPr lang="ru-RU" sz="2000" b="1" dirty="0"/>
              <a:t>8000</a:t>
            </a:r>
            <a:r>
              <a:rPr lang="ru-RU" sz="2000" dirty="0"/>
              <a:t> школьников из </a:t>
            </a:r>
            <a:r>
              <a:rPr lang="ru-RU" sz="2000" b="1" dirty="0"/>
              <a:t>124</a:t>
            </a:r>
            <a:r>
              <a:rPr lang="ru-RU" sz="2000" dirty="0"/>
              <a:t> образовательных организаций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Создано </a:t>
            </a:r>
            <a:r>
              <a:rPr lang="ru-RU" sz="2000" b="1" dirty="0"/>
              <a:t>35</a:t>
            </a:r>
            <a:r>
              <a:rPr lang="ru-RU" sz="2000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>мастерских</a:t>
            </a:r>
            <a:r>
              <a:rPr lang="ru-RU" sz="2000" dirty="0"/>
              <a:t>, оснащенных современной материально-технической базой, по приоритетным направлениям подготовки кадров, в </a:t>
            </a:r>
            <a:r>
              <a:rPr lang="ru-RU" sz="2000" b="1" dirty="0"/>
              <a:t>9</a:t>
            </a:r>
            <a:r>
              <a:rPr lang="ru-RU" sz="2000" dirty="0"/>
              <a:t> колледжах и техникумах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Проект </a:t>
            </a:r>
            <a:r>
              <a:rPr lang="ru-RU" sz="2400" b="1" dirty="0">
                <a:solidFill>
                  <a:srgbClr val="C00000"/>
                </a:solidFill>
              </a:rPr>
              <a:t>«</a:t>
            </a:r>
            <a:r>
              <a:rPr lang="ru-RU" sz="2400" b="1" dirty="0" err="1">
                <a:solidFill>
                  <a:srgbClr val="C00000"/>
                </a:solidFill>
              </a:rPr>
              <a:t>Профессионалитет</a:t>
            </a:r>
            <a:r>
              <a:rPr lang="ru-RU" sz="2400" b="1" dirty="0">
                <a:solidFill>
                  <a:srgbClr val="C00000"/>
                </a:solidFill>
              </a:rPr>
              <a:t>»</a:t>
            </a:r>
            <a:r>
              <a:rPr lang="ru-RU" sz="2000" dirty="0"/>
              <a:t>: 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i="1" dirty="0"/>
              <a:t>2023</a:t>
            </a:r>
            <a:r>
              <a:rPr lang="ru-RU" sz="2000" dirty="0"/>
              <a:t> год – строительный кластер (</a:t>
            </a:r>
            <a:r>
              <a:rPr lang="ru-RU" sz="2000" b="1" dirty="0"/>
              <a:t>8</a:t>
            </a:r>
            <a:r>
              <a:rPr lang="ru-RU" sz="2000" dirty="0"/>
              <a:t> профессиональных образовательных организаций и 	</a:t>
            </a:r>
            <a:r>
              <a:rPr lang="ru-RU" sz="2000" b="1" dirty="0"/>
              <a:t>9 </a:t>
            </a:r>
            <a:r>
              <a:rPr lang="ru-RU" sz="2000" dirty="0"/>
              <a:t>строительных предприятий)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i="1" dirty="0"/>
              <a:t>2024</a:t>
            </a:r>
            <a:r>
              <a:rPr lang="ru-RU" sz="2000" dirty="0"/>
              <a:t> год - кластер отрасли «Клиническая и профилактическая медицина»</a:t>
            </a:r>
            <a:endParaRPr lang="ru-RU" sz="2000" dirty="0"/>
          </a:p>
        </p:txBody>
      </p:sp>
      <p:pic>
        <p:nvPicPr>
          <p:cNvPr id="4101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05" y="5297170"/>
            <a:ext cx="1403350" cy="1169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97" y="278535"/>
            <a:ext cx="11732646" cy="103366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ПОДДЕРЖКА ПЕДАГОГИЧЕСКИХ РАБОТНИКОВ</a:t>
            </a:r>
            <a:endParaRPr lang="ru-RU" sz="4000" b="1" dirty="0">
              <a:solidFill>
                <a:srgbClr val="FFFFFF"/>
              </a:solidFill>
            </a:endParaRPr>
          </a:p>
        </p:txBody>
      </p:sp>
      <p:pic>
        <p:nvPicPr>
          <p:cNvPr id="5" name="Объект 4" descr="Расширение бизнеса контур"/>
          <p:cNvPicPr>
            <a:picLocks noGrp="1" noChangeAspect="1"/>
          </p:cNvPicPr>
          <p:nvPr>
            <p:ph idx="1"/>
          </p:nvPr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119988" y="2005552"/>
            <a:ext cx="1013786" cy="914400"/>
          </a:xfrm>
        </p:spPr>
      </p:pic>
      <p:sp>
        <p:nvSpPr>
          <p:cNvPr id="6" name="Объект 2"/>
          <p:cNvSpPr txBox="1"/>
          <p:nvPr/>
        </p:nvSpPr>
        <p:spPr>
          <a:xfrm>
            <a:off x="1253762" y="1772128"/>
            <a:ext cx="10736581" cy="123502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125" indent="-1254125" algn="just">
              <a:buNone/>
            </a:pPr>
            <a:r>
              <a:rPr lang="ru-RU" sz="2000" i="1" dirty="0"/>
              <a:t>2023</a:t>
            </a:r>
            <a:r>
              <a:rPr lang="ru-RU" sz="2000" dirty="0"/>
              <a:t> год – </a:t>
            </a:r>
            <a:r>
              <a:rPr lang="ru-RU" sz="2000" b="1" dirty="0"/>
              <a:t>84</a:t>
            </a:r>
            <a:r>
              <a:rPr lang="ru-RU" sz="2000" dirty="0"/>
              <a:t> заключенных договоров целевого обучения по педагогическим специальностям.        </a:t>
            </a:r>
            <a:r>
              <a:rPr lang="ru-RU" sz="2000" b="1" dirty="0"/>
              <a:t>7</a:t>
            </a:r>
            <a:r>
              <a:rPr lang="ru-RU" sz="2000" dirty="0"/>
              <a:t> педагогов, завершившие обучение в рамках целевых договоров, приступили к работе в образовательных организациях</a:t>
            </a:r>
            <a:endParaRPr lang="ru-RU" sz="2000" dirty="0"/>
          </a:p>
        </p:txBody>
      </p:sp>
      <p:sp>
        <p:nvSpPr>
          <p:cNvPr id="7" name="Объект 2"/>
          <p:cNvSpPr txBox="1"/>
          <p:nvPr/>
        </p:nvSpPr>
        <p:spPr>
          <a:xfrm>
            <a:off x="1253762" y="3181848"/>
            <a:ext cx="10736581" cy="31718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/>
              <a:t>Меры материальной поддержки в </a:t>
            </a:r>
            <a:r>
              <a:rPr lang="ru-RU" sz="2000" i="1" dirty="0"/>
              <a:t>2023</a:t>
            </a:r>
            <a:r>
              <a:rPr lang="ru-RU" sz="2000" dirty="0"/>
              <a:t> году: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увеличена до </a:t>
            </a:r>
            <a:r>
              <a:rPr lang="ru-RU" sz="2000" b="1" dirty="0"/>
              <a:t>3000</a:t>
            </a:r>
            <a:r>
              <a:rPr lang="ru-RU" sz="2000" dirty="0"/>
              <a:t> рублей ежемесячная денежная выплата, назначаемая студентам, заключившим договор целевого обучения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увеличена до </a:t>
            </a:r>
            <a:r>
              <a:rPr lang="ru-RU" sz="2000" b="1" dirty="0"/>
              <a:t>5000</a:t>
            </a:r>
            <a:r>
              <a:rPr lang="ru-RU" sz="2000" dirty="0"/>
              <a:t> рублей ежемесячная доплата «молодым специалистам», а в случае получения диплома с отличием – до </a:t>
            </a:r>
            <a:r>
              <a:rPr lang="ru-RU" sz="2000" b="1" dirty="0"/>
              <a:t>6000</a:t>
            </a:r>
            <a:r>
              <a:rPr lang="ru-RU" sz="2000" dirty="0"/>
              <a:t> рублей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увеличены до </a:t>
            </a:r>
            <a:r>
              <a:rPr lang="ru-RU" sz="2000" b="1" dirty="0"/>
              <a:t>100</a:t>
            </a:r>
            <a:r>
              <a:rPr lang="ru-RU" sz="2000" dirty="0"/>
              <a:t> и </a:t>
            </a:r>
            <a:r>
              <a:rPr lang="ru-RU" sz="2000" b="1" dirty="0"/>
              <a:t>50</a:t>
            </a:r>
            <a:r>
              <a:rPr lang="ru-RU" sz="2000" dirty="0"/>
              <a:t> тыс. рублей выплаты победителям и призерам региональных этапов конкурсов «Учитель года», «Воспитатель года», «Директор года», «Мастер года» </a:t>
            </a: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3" name="AutoShape 2" descr="значок рубля png | PNGWing"/>
          <p:cNvSpPr>
            <a:spLocks noChangeAspect="1" noChangeArrowheads="1"/>
          </p:cNvSpPr>
          <p:nvPr/>
        </p:nvSpPr>
        <p:spPr bwMode="auto">
          <a:xfrm>
            <a:off x="474481" y="35840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" name="Рисунок 10" descr="Рубль со сплошной заливко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681" y="409579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2711</Words>
  <Application>WPS Presentation</Application>
  <PresentationFormat>Широкоэкранный</PresentationFormat>
  <Paragraphs>287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SimSun</vt:lpstr>
      <vt:lpstr>Wingdings</vt:lpstr>
      <vt:lpstr>Calibri</vt:lpstr>
      <vt:lpstr>Akrobat</vt:lpstr>
      <vt:lpstr>Segoe Print</vt:lpstr>
      <vt:lpstr>Times New Roman</vt:lpstr>
      <vt:lpstr>Calibri Light</vt:lpstr>
      <vt:lpstr>Microsoft YaHei</vt:lpstr>
      <vt:lpstr>Arial Unicode MS</vt:lpstr>
      <vt:lpstr>Тема Office</vt:lpstr>
      <vt:lpstr>РЕСУРСЫ региональной системы образования для достижения устойчивого развития  СМОЛЕНСКОЙ ОБЛАСТИ</vt:lpstr>
      <vt:lpstr>МОДЕРНИЗАЦИЯ СЕТИ ОБРАЗОВАТЕЛЬНЫХ ОРГАНИЗАЦИЙ</vt:lpstr>
      <vt:lpstr>ИНФРАСТРУКТУРА</vt:lpstr>
      <vt:lpstr>ВОСПИТАТЕЛЬНЫЙ ПОТЕНЦИАЛ ОБРАЗОВАНИЯ</vt:lpstr>
      <vt:lpstr>СИСТЕМА СПО КАК РЕСУРС ЭКОНОМИЧЕСКОГО РАЗВИТИЯ</vt:lpstr>
      <vt:lpstr>ПОДДЕРЖКА ПЕДАГОГИЧЕСКИХ РАБОТНИКОВ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РЕСУРСЫ региональной системы образования для достижения устойчивого развития  СМОЛЕНСКОЙ ОБЛАСТИ</dc:title>
  <dc:creator>Natalia Lazareva</dc:creator>
  <cp:lastModifiedBy>Novikov_VV</cp:lastModifiedBy>
  <cp:revision>15</cp:revision>
  <dcterms:created xsi:type="dcterms:W3CDTF">2023-12-03T12:48:00Z</dcterms:created>
  <dcterms:modified xsi:type="dcterms:W3CDTF">2023-12-11T06:54:45Z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D661A41636724C91B117795341C5B529_12</vt:lpwstr>
  </property>
  <property fmtid="{D5CDD505-2E9C-101B-9397-08002B2CF9AE}" pid="3" name="KSOProductBuildVer">
    <vt:lpwstr>1049-12.2.0.13359</vt:lpwstr>
  </property>
</Properties>
</file>